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3">
  <p:sldMasterIdLst>
    <p:sldMasterId id="2147483682" r:id="rId2"/>
  </p:sldMasterIdLst>
  <p:notesMasterIdLst>
    <p:notesMasterId r:id="rId16"/>
  </p:notesMasterIdLst>
  <p:sldIdLst>
    <p:sldId id="353" r:id="rId3"/>
    <p:sldId id="374" r:id="rId4"/>
    <p:sldId id="354" r:id="rId5"/>
    <p:sldId id="360" r:id="rId6"/>
    <p:sldId id="364" r:id="rId7"/>
    <p:sldId id="362" r:id="rId8"/>
    <p:sldId id="355" r:id="rId9"/>
    <p:sldId id="363" r:id="rId10"/>
    <p:sldId id="361" r:id="rId11"/>
    <p:sldId id="373" r:id="rId12"/>
    <p:sldId id="298" r:id="rId13"/>
    <p:sldId id="316" r:id="rId14"/>
    <p:sldId id="380" r:id="rId15"/>
  </p:sldIdLst>
  <p:sldSz cx="9144000" cy="6858000" type="screen4x3"/>
  <p:notesSz cx="6797675" cy="9928225"/>
  <p:defaultTextStyle>
    <a:defPPr>
      <a:defRPr lang="en-US"/>
    </a:defPPr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2A3516E-7DC9-4779-B167-98E3A15A3A85}">
          <p14:sldIdLst>
            <p14:sldId id="353"/>
            <p14:sldId id="374"/>
            <p14:sldId id="354"/>
            <p14:sldId id="360"/>
            <p14:sldId id="364"/>
            <p14:sldId id="362"/>
            <p14:sldId id="355"/>
            <p14:sldId id="363"/>
            <p14:sldId id="361"/>
            <p14:sldId id="373"/>
            <p14:sldId id="298"/>
            <p14:sldId id="316"/>
            <p14:sldId id="380"/>
          </p14:sldIdLst>
        </p14:section>
        <p14:section name="Раздел без заголовка" id="{E36198F4-D3A0-4CD3-9CA4-8317EDC3D628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D994"/>
    <a:srgbClr val="000066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219" autoAdjust="0"/>
  </p:normalViewPr>
  <p:slideViewPr>
    <p:cSldViewPr>
      <p:cViewPr varScale="1">
        <p:scale>
          <a:sx n="74" d="100"/>
          <a:sy n="74" d="100"/>
        </p:scale>
        <p:origin x="-10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888A7752-73DE-404C-BA6F-63DEF987950B}" type="datetimeFigureOut">
              <a:rPr lang="en-US" smtClean="0"/>
              <a:pPr/>
              <a:t>9/23/2018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AEC00428-765A-4708-ADE2-3AAB557AF1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422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lt"/>
                <a:cs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A8B8E7D2-F905-46E3-BDD3-0258335A3216}" type="datetime1">
              <a:rPr lang="en-US" smtClean="0"/>
              <a:pPr/>
              <a:t>9/23/2018</a:t>
            </a:fld>
            <a:endParaRPr lang="en-US" sz="1600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D4B5ADC2-7248-4799-8E52-477E151C3EE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38BEC-55E3-4F9D-B5C5-76D23951C04A}" type="datetime1">
              <a:rPr lang="en-US" smtClean="0"/>
              <a:pPr/>
              <a:t>9/23/2018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38BEC-55E3-4F9D-B5C5-76D23951C04A}" type="datetime1">
              <a:rPr lang="en-US" smtClean="0"/>
              <a:pPr/>
              <a:t>9/23/2018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/>
          </a:p>
        </p:txBody>
      </p:sp>
      <p:sp>
        <p:nvSpPr>
          <p:cNvPr id="8" name="Shap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38BEC-55E3-4F9D-B5C5-76D23951C04A}" type="datetime1">
              <a:rPr lang="en-US" smtClean="0"/>
              <a:pPr/>
              <a:t>9/23/2018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2FB568A0-62B0-4129-95C4-7270BF844D61}" type="datetime1">
              <a:rPr lang="en-US" smtClean="0"/>
              <a:pPr/>
              <a:t>9/23/2018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147C1B20-DEF4-46E3-B77F-0FB6B8193D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7F31A-E594-408B-8114-4F8438303DA3}" type="datetime1">
              <a:rPr lang="en-US" smtClean="0"/>
              <a:pPr/>
              <a:t>9/23/2018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C1B20-DEF4-46E3-B77F-0FB6B8193D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78398-2A5A-4309-94C2-82E465C1DCF8}" type="datetime1">
              <a:rPr lang="en-US" smtClean="0"/>
              <a:pPr/>
              <a:t>9/23/2018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C1B20-DEF4-46E3-B77F-0FB6B8193D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38BEC-55E3-4F9D-B5C5-76D23951C04A}" type="datetime1">
              <a:rPr lang="en-US" smtClean="0"/>
              <a:pPr/>
              <a:t>9/23/2018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6" name="Shap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B58F6-778A-46C2-BFC0-8FD9B04A99E8}" type="datetime1">
              <a:rPr lang="en-US" smtClean="0"/>
              <a:pPr/>
              <a:t>9/23/2018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C1B20-DEF4-46E3-B77F-0FB6B8193D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/>
          </a:p>
        </p:txBody>
      </p:sp>
      <p:sp>
        <p:nvSpPr>
          <p:cNvPr id="6" name="Shap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38BEC-55E3-4F9D-B5C5-76D23951C04A}" type="datetime1">
              <a:rPr lang="en-US" smtClean="0"/>
              <a:pPr/>
              <a:t>9/23/2018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/>
          </a:p>
        </p:txBody>
      </p:sp>
      <p:sp>
        <p:nvSpPr>
          <p:cNvPr id="9" name="Shap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38BEC-55E3-4F9D-B5C5-76D23951C04A}" type="datetime1">
              <a:rPr lang="en-US" smtClean="0"/>
              <a:pPr/>
              <a:t>9/23/2018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/>
          </a:p>
        </p:txBody>
      </p:sp>
      <p:sp>
        <p:nvSpPr>
          <p:cNvPr id="9" name="Shap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33938BEC-55E3-4F9D-B5C5-76D23951C04A}" type="datetime1">
              <a:rPr lang="en-US" smtClean="0"/>
              <a:pPr/>
              <a:t>9/23/2018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pPr algn="l"/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 algn="l"/>
              <a:t>‹#›</a:t>
            </a:fld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/>
          </a:p>
        </p:txBody>
      </p:sp>
      <p:sp>
        <p:nvSpPr>
          <p:cNvPr id="10" name="Shap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rtl="0" eaLnBrk="1" latinLnBrk="0" hangingPunct="1"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channel/UCxnW4la09KwHCwzMDWhBqdQ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КАК ВЫБИРАТЬ ПРОФЕССИЮ</a:t>
            </a:r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1" y="1196752"/>
            <a:ext cx="5688633" cy="5256584"/>
          </a:xfrm>
        </p:spPr>
      </p:pic>
    </p:spTree>
    <p:extLst>
      <p:ext uri="{BB962C8B-B14F-4D97-AF65-F5344CB8AC3E}">
        <p14:creationId xmlns:p14="http://schemas.microsoft.com/office/powerpoint/2010/main" val="38432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КАК ВИЗУАЛЬНО ПОЗНАКОМИТЬСЯ С ПРОФЕССИЕЙ </a:t>
            </a:r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020" y="1219200"/>
            <a:ext cx="5393960" cy="4937125"/>
          </a:xfrm>
          <a:ln>
            <a:solidFill>
              <a:schemeClr val="accent4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9029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О ЧЕМ РАССКАЖЕТ ПРОФЕССИОГРАММА</a:t>
            </a:r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881336"/>
            <a:ext cx="5760640" cy="5716016"/>
          </a:xfr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500" b="1" dirty="0" smtClean="0"/>
              <a:t>1</a:t>
            </a:r>
            <a:r>
              <a:rPr lang="ru-RU" sz="1500" b="1" dirty="0"/>
              <a:t>. История развития профессии. </a:t>
            </a:r>
            <a:r>
              <a:rPr lang="ru-RU" sz="1500" dirty="0" smtClean="0"/>
              <a:t>Потребность </a:t>
            </a:r>
            <a:r>
              <a:rPr lang="ru-RU" sz="1500" dirty="0"/>
              <a:t>в профессии. Значение её в наши дни для народного хозяйства края, для общества в целом. Связь этой профессии с другими профессиями. Учебные заведения, в которых можно приобрести профессию.</a:t>
            </a:r>
          </a:p>
          <a:p>
            <a:pPr marL="0" indent="0" algn="just">
              <a:buNone/>
            </a:pPr>
            <a:r>
              <a:rPr lang="ru-RU" sz="1500" b="1" dirty="0"/>
              <a:t>2. Содержание труда по специальности. </a:t>
            </a:r>
            <a:r>
              <a:rPr lang="ru-RU" sz="1500" b="1" dirty="0" smtClean="0"/>
              <a:t> </a:t>
            </a:r>
            <a:r>
              <a:rPr lang="ru-RU" sz="1500" dirty="0" smtClean="0"/>
              <a:t>Внешнее </a:t>
            </a:r>
            <a:r>
              <a:rPr lang="ru-RU" sz="1500" dirty="0"/>
              <a:t>содержание трудового процесса: задание; материал, сырье, с которым работают; средства, ход, распределение и результаты труда. Внутреннее содержание процесса: знания, навыки.</a:t>
            </a:r>
          </a:p>
          <a:p>
            <a:pPr marL="0" indent="0" algn="just">
              <a:buNone/>
            </a:pPr>
            <a:r>
              <a:rPr lang="ru-RU" sz="1500" dirty="0"/>
              <a:t>Характер и условия труда: под открытым небом, в помещении, с людьми, с животными, с техникой; требует ли физического напряжения и проч. должность, штаты, рабочее место, которое можно занять</a:t>
            </a:r>
            <a:r>
              <a:rPr lang="ru-RU" sz="1500" dirty="0" smtClean="0"/>
              <a:t>.</a:t>
            </a:r>
            <a:endParaRPr lang="ru-RU" sz="1500" dirty="0"/>
          </a:p>
          <a:p>
            <a:pPr marL="0" indent="0" algn="just">
              <a:buNone/>
            </a:pPr>
            <a:r>
              <a:rPr lang="ru-RU" sz="1500" b="1" dirty="0"/>
              <a:t>3. Требования к человеку. </a:t>
            </a:r>
            <a:r>
              <a:rPr lang="ru-RU" sz="1500" b="1" dirty="0" smtClean="0"/>
              <a:t> </a:t>
            </a:r>
            <a:r>
              <a:rPr lang="ru-RU" sz="1500" dirty="0" smtClean="0"/>
              <a:t>Моральные</a:t>
            </a:r>
            <a:r>
              <a:rPr lang="ru-RU" sz="1500" dirty="0"/>
              <a:t>, психофизиологические качества. Образованность, опыт. Медицинские и психологические противопоказания</a:t>
            </a:r>
            <a:r>
              <a:rPr lang="ru-RU" sz="1500" dirty="0" smtClean="0"/>
              <a:t>.</a:t>
            </a:r>
            <a:endParaRPr lang="ru-RU" sz="1500" dirty="0"/>
          </a:p>
          <a:p>
            <a:pPr marL="0" indent="0" algn="just">
              <a:buNone/>
            </a:pPr>
            <a:r>
              <a:rPr lang="ru-RU" sz="1500" b="1" dirty="0" smtClean="0"/>
              <a:t>4</a:t>
            </a:r>
            <a:r>
              <a:rPr lang="ru-RU" sz="1500" b="1" dirty="0"/>
              <a:t>. Социально-экономические особенности профессии</a:t>
            </a:r>
            <a:r>
              <a:rPr lang="ru-RU" sz="1500" b="1" dirty="0" smtClean="0"/>
              <a:t>. </a:t>
            </a:r>
            <a:r>
              <a:rPr lang="ru-RU" sz="1500" dirty="0" smtClean="0"/>
              <a:t> </a:t>
            </a:r>
            <a:r>
              <a:rPr lang="ru-RU" sz="1500" dirty="0"/>
              <a:t>Условия труда (время работы, охрана труда, отпуск и проч.). Заработок, система оплаты труда, рост доходов. Социальное обеспечение, деятельность профсоюзов. Жизненные и трудовые перспективы работников данной профессии. </a:t>
            </a:r>
            <a:r>
              <a:rPr lang="ru-RU" sz="1500" dirty="0" smtClean="0"/>
              <a:t>Возможности построения профессиональной карьеры.</a:t>
            </a:r>
          </a:p>
          <a:p>
            <a:pPr marL="0" indent="0" algn="just">
              <a:buNone/>
            </a:pPr>
            <a:r>
              <a:rPr lang="ru-RU" sz="1500" b="1" dirty="0" smtClean="0"/>
              <a:t>5. Литература </a:t>
            </a:r>
            <a:r>
              <a:rPr lang="ru-RU" sz="1500" b="1" dirty="0"/>
              <a:t>о данной профессии. </a:t>
            </a:r>
            <a:r>
              <a:rPr lang="ru-RU" sz="1500" dirty="0"/>
              <a:t>Периодическая печать. Отдельные издания</a:t>
            </a:r>
            <a:r>
              <a:rPr lang="ru-RU" sz="1500" dirty="0" smtClean="0"/>
              <a:t>.</a:t>
            </a:r>
            <a:endParaRPr lang="ru-RU" sz="15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391" y="2636912"/>
            <a:ext cx="2903816" cy="3960440"/>
          </a:xfrm>
          <a:ln>
            <a:solidFill>
              <a:schemeClr val="accent4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1701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199" y="188640"/>
            <a:ext cx="8229600" cy="59432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КАК ПОБУДИТЬ ИНТЕРЕС К ПРОФЕССИИ </a:t>
            </a:r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64" y="1219199"/>
            <a:ext cx="8241835" cy="5522947"/>
          </a:xfrm>
          <a:ln>
            <a:solidFill>
              <a:schemeClr val="accent4">
                <a:lumMod val="7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49817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10344"/>
          </a:xfrm>
        </p:spPr>
        <p:txBody>
          <a:bodyPr>
            <a:noAutofit/>
          </a:bodyPr>
          <a:lstStyle/>
          <a:p>
            <a:pPr lvl="0" algn="ctr">
              <a:spcBef>
                <a:spcPts val="600"/>
              </a:spcBef>
            </a:pPr>
            <a:r>
              <a:rPr lang="ru-RU" sz="3600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</a:br>
            <a:r>
              <a:rPr lang="ru-RU" sz="36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36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</a:br>
            <a:r>
              <a:rPr lang="ru-RU" sz="3600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                                                                                              </a:t>
            </a:r>
            <a:br>
              <a:rPr lang="ru-RU" sz="3600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</a:br>
            <a:r>
              <a:rPr lang="ru-RU" sz="36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36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</a:br>
            <a:r>
              <a:rPr lang="ru-RU" sz="3600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</a:br>
            <a:r>
              <a:rPr lang="ru-RU" sz="3600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</a:br>
            <a:r>
              <a:rPr lang="ru-RU" sz="36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36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</a:br>
            <a:r>
              <a:rPr lang="ru-RU" sz="3600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</a:br>
            <a:r>
              <a:rPr lang="ru-RU" sz="36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36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</a:br>
            <a:r>
              <a:rPr lang="ru-RU" sz="3600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</a:br>
            <a:r>
              <a:rPr lang="ru-RU" sz="36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36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</a:br>
            <a:r>
              <a:rPr lang="ru-RU" sz="36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Ссылка на сайт </a:t>
            </a:r>
            <a:r>
              <a:rPr lang="ru-RU" sz="3600" dirty="0" err="1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Навигатум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ru-RU" sz="2800" u="sng" dirty="0">
              <a:solidFill>
                <a:srgbClr val="0000FF"/>
              </a:solidFill>
              <a:ea typeface="Calibri"/>
              <a:cs typeface="Times New Roman"/>
            </a:endParaRPr>
          </a:p>
          <a:p>
            <a:pPr marL="0" indent="0">
              <a:buNone/>
            </a:pPr>
            <a:endParaRPr lang="ru-RU" sz="2800" u="sng" dirty="0" smtClean="0">
              <a:solidFill>
                <a:srgbClr val="0000FF"/>
              </a:solidFill>
              <a:ea typeface="Calibri"/>
              <a:cs typeface="Times New Roman"/>
            </a:endParaRPr>
          </a:p>
          <a:p>
            <a:pPr marL="0" indent="0">
              <a:buNone/>
            </a:pPr>
            <a:endParaRPr lang="ru-RU" sz="2800" u="sng" dirty="0">
              <a:solidFill>
                <a:srgbClr val="0000FF"/>
              </a:solidFill>
              <a:cs typeface="Times New Roman"/>
            </a:endParaRP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www.youtube.com/channel/UCxnW4la09KwHCwzMDWhBqdQ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501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dirty="0" smtClean="0"/>
              <a:t>Сайты, которые помогут обучающимся в выборе профессии. </a:t>
            </a:r>
            <a:endParaRPr lang="ru-RU" sz="5400" dirty="0" smtClean="0"/>
          </a:p>
          <a:p>
            <a:pPr marL="0" indent="0" algn="ctr">
              <a:buNone/>
            </a:pPr>
            <a:r>
              <a:rPr lang="ru-RU" sz="1800" dirty="0" smtClean="0"/>
              <a:t>(презентация подготовлена по материалам </a:t>
            </a:r>
            <a:r>
              <a:rPr lang="ru-RU" sz="1800" smtClean="0"/>
              <a:t>отдела «Центра </a:t>
            </a:r>
            <a:r>
              <a:rPr lang="ru-RU" sz="1800" dirty="0" smtClean="0"/>
              <a:t>профессионального образования </a:t>
            </a:r>
            <a:r>
              <a:rPr lang="ru-RU" sz="1800" smtClean="0"/>
              <a:t>Самарской области»  – «</a:t>
            </a:r>
            <a:r>
              <a:rPr lang="ru-RU" sz="1800" smtClean="0">
                <a:solidFill>
                  <a:prstClr val="black"/>
                </a:solidFill>
              </a:rPr>
              <a:t>Центр </a:t>
            </a:r>
            <a:r>
              <a:rPr lang="ru-RU" sz="1800" dirty="0" smtClean="0">
                <a:solidFill>
                  <a:prstClr val="black"/>
                </a:solidFill>
              </a:rPr>
              <a:t>планирования  </a:t>
            </a:r>
            <a:r>
              <a:rPr lang="ru-RU" sz="1800" smtClean="0">
                <a:solidFill>
                  <a:prstClr val="black"/>
                </a:solidFill>
              </a:rPr>
              <a:t>профессиональной карьеры»</a:t>
            </a:r>
            <a:r>
              <a:rPr lang="ru-RU" sz="1800" smtClean="0"/>
              <a:t>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54773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ГДЕ, КАК И ЧТО УЗНАТЬ О РЫНКЕ ТРУДА</a:t>
            </a:r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68760"/>
            <a:ext cx="7521639" cy="4937125"/>
          </a:xfrm>
        </p:spPr>
      </p:pic>
    </p:spTree>
    <p:extLst>
      <p:ext uri="{BB962C8B-B14F-4D97-AF65-F5344CB8AC3E}">
        <p14:creationId xmlns:p14="http://schemas.microsoft.com/office/powerpoint/2010/main" val="345931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"/>
            <a:ext cx="8229600" cy="6053485"/>
          </a:xfrm>
        </p:spPr>
      </p:pic>
    </p:spTree>
    <p:extLst>
      <p:ext uri="{BB962C8B-B14F-4D97-AF65-F5344CB8AC3E}">
        <p14:creationId xmlns:p14="http://schemas.microsoft.com/office/powerpoint/2010/main" val="244344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152400"/>
            <a:ext cx="82296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74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626"/>
            <a:ext cx="8604448" cy="6349702"/>
          </a:xfrm>
        </p:spPr>
      </p:pic>
    </p:spTree>
    <p:extLst>
      <p:ext uri="{BB962C8B-B14F-4D97-AF65-F5344CB8AC3E}">
        <p14:creationId xmlns:p14="http://schemas.microsoft.com/office/powerpoint/2010/main" val="56417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КАК УЗНАТЬ НА КОГО И ГДЕ УЧАТ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19200"/>
            <a:ext cx="8291264" cy="5271663"/>
          </a:xfrm>
        </p:spPr>
      </p:pic>
    </p:spTree>
    <p:extLst>
      <p:ext uri="{BB962C8B-B14F-4D97-AF65-F5344CB8AC3E}">
        <p14:creationId xmlns:p14="http://schemas.microsoft.com/office/powerpoint/2010/main" val="182042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64807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САЙТ «КУДА ПОЙТИ УЧИТЬСЯ»</a:t>
            </a:r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43000"/>
            <a:ext cx="8784975" cy="5526360"/>
          </a:xfrm>
        </p:spPr>
      </p:pic>
    </p:spTree>
    <p:extLst>
      <p:ext uri="{BB962C8B-B14F-4D97-AF65-F5344CB8AC3E}">
        <p14:creationId xmlns:p14="http://schemas.microsoft.com/office/powerpoint/2010/main" val="100862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САЙТ «Про.ВУЗ.ру»</a:t>
            </a:r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18" y="1143000"/>
            <a:ext cx="8229600" cy="5166320"/>
          </a:xfrm>
        </p:spPr>
      </p:pic>
    </p:spTree>
    <p:extLst>
      <p:ext uri="{BB962C8B-B14F-4D97-AF65-F5344CB8AC3E}">
        <p14:creationId xmlns:p14="http://schemas.microsoft.com/office/powerpoint/2010/main" val="52864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2399112-8333-4A45-99E1-1D2C12AF4FB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семинар_Экскурсии_18.10.2017 — копия</Template>
  <TotalTime>0</TotalTime>
  <Words>274</Words>
  <Application>Microsoft Office PowerPoint</Application>
  <PresentationFormat>Экран (4:3)</PresentationFormat>
  <Paragraphs>21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Начальная</vt:lpstr>
      <vt:lpstr>КАК ВЫБИРАТЬ ПРОФЕССИЮ</vt:lpstr>
      <vt:lpstr>Презентация PowerPoint</vt:lpstr>
      <vt:lpstr>ГДЕ, КАК И ЧТО УЗНАТЬ О РЫНКЕ ТРУДА</vt:lpstr>
      <vt:lpstr>Презентация PowerPoint</vt:lpstr>
      <vt:lpstr>Презентация PowerPoint</vt:lpstr>
      <vt:lpstr>Презентация PowerPoint</vt:lpstr>
      <vt:lpstr>КАК УЗНАТЬ НА КОГО И ГДЕ УЧАТ</vt:lpstr>
      <vt:lpstr>САЙТ «КУДА ПОЙТИ УЧИТЬСЯ»</vt:lpstr>
      <vt:lpstr>САЙТ «Про.ВУЗ.ру»</vt:lpstr>
      <vt:lpstr>КАК ВИЗУАЛЬНО ПОЗНАКОМИТЬСЯ С ПРОФЕССИЕЙ </vt:lpstr>
      <vt:lpstr>О ЧЕМ РАССКАЖЕТ ПРОФЕССИОГРАММА</vt:lpstr>
      <vt:lpstr>КАК ПОБУДИТЬ ИНТЕРЕС К ПРОФЕССИИ </vt:lpstr>
      <vt:lpstr>                                                                                                          Ссылка на сайт Навигатум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2018-06-06T11:44:23Z</dcterms:created>
  <dcterms:modified xsi:type="dcterms:W3CDTF">2018-09-23T17:18:36Z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TC101671269990</vt:lpwstr>
  </property>
</Properties>
</file>