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297" r:id="rId3"/>
    <p:sldId id="350" r:id="rId4"/>
    <p:sldId id="329" r:id="rId5"/>
    <p:sldId id="347" r:id="rId6"/>
    <p:sldId id="314" r:id="rId7"/>
    <p:sldId id="351" r:id="rId8"/>
    <p:sldId id="348" r:id="rId9"/>
    <p:sldId id="346" r:id="rId10"/>
    <p:sldId id="324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B2530"/>
    <a:srgbClr val="C0C0C0"/>
    <a:srgbClr val="5F5F5F"/>
    <a:srgbClr val="B2B2B2"/>
    <a:srgbClr val="0099CC"/>
    <a:srgbClr val="CC3300"/>
    <a:srgbClr val="A7BB6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391" autoAdjust="0"/>
  </p:normalViewPr>
  <p:slideViewPr>
    <p:cSldViewPr>
      <p:cViewPr varScale="1">
        <p:scale>
          <a:sx n="87" d="100"/>
          <a:sy n="87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6576CD-F870-4FA9-888E-235CC0F2E0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247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AC4DD2-B01A-43FE-8B8A-7CC3B69C3530}" type="slidenum">
              <a:rPr lang="en-US" altLang="ru-RU" smtClean="0">
                <a:cs typeface="Arial" charset="0"/>
              </a:rPr>
              <a:pPr/>
              <a:t>1</a:t>
            </a:fld>
            <a:endParaRPr lang="en-US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6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84AB2C6-CB0A-4900-AC9D-8B27068BA03A}" type="slidenum">
              <a:rPr lang="ru-RU" altLang="ru-RU" smtClean="0"/>
              <a:pPr>
                <a:defRPr/>
              </a:pPr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429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>
                <a:solidFill>
                  <a:schemeClr val="bg2"/>
                </a:solidFill>
                <a:cs typeface="+mn-cs"/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7A0157-6501-462E-B210-CECF1B3F1A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C309-0C32-4F6E-B71C-1BFC2AFEB0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03CD-FBCD-4893-922D-C8EF47D7E5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4BB6-E8ED-4882-B50C-C79FBADADB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A1D9-3E42-4F9F-9C9F-80298F6068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B995-2CDD-4C60-B746-C557E9B200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9BFE-04E0-4820-9FEC-4B5C1D5A9D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24ED-5D03-40BF-8A24-91D9F63196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2BCF-8FC0-48C4-9461-4BCD43BD0D6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DDF1-4A43-4935-94A7-2BA650EBAC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EA53-8EEE-4592-82C7-63DB0E235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3278-EA1A-433E-9CDF-CA1E6AA6F0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5044-821D-47CF-8FE7-0CB783FBB8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A36A-B73C-48C2-87A6-810706B1A1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97C7-1BA3-4DF8-A851-296483E7B9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80B1A3D0-A868-4DD3-B34D-9821DCAD93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7"/>
          <p:cNvGrpSpPr>
            <a:grpSpLocks/>
          </p:cNvGrpSpPr>
          <p:nvPr/>
        </p:nvGrpSpPr>
        <p:grpSpPr bwMode="auto">
          <a:xfrm>
            <a:off x="2489290" y="1020764"/>
            <a:ext cx="2324100" cy="2263775"/>
            <a:chOff x="1921" y="1585"/>
            <a:chExt cx="1059" cy="1057"/>
          </a:xfrm>
        </p:grpSpPr>
        <p:sp>
          <p:nvSpPr>
            <p:cNvPr id="20534" name="Oval 8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886E0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535" name="Oval 9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6" name="Oval 10"/>
            <p:cNvSpPr>
              <a:spLocks noChangeArrowheads="1"/>
            </p:cNvSpPr>
            <p:nvPr/>
          </p:nvSpPr>
          <p:spPr bwMode="gray">
            <a:xfrm>
              <a:off x="1978" y="1642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5B4979"/>
                </a:gs>
                <a:gs pos="50000">
                  <a:srgbClr val="A886E0"/>
                </a:gs>
                <a:gs pos="100000">
                  <a:srgbClr val="5B497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7" name="Oval 11"/>
            <p:cNvSpPr>
              <a:spLocks noChangeArrowheads="1"/>
            </p:cNvSpPr>
            <p:nvPr/>
          </p:nvSpPr>
          <p:spPr bwMode="gray">
            <a:xfrm>
              <a:off x="1978" y="1643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6B558E"/>
                </a:gs>
                <a:gs pos="100000">
                  <a:srgbClr val="A886E0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8" name="Oval 12"/>
            <p:cNvSpPr>
              <a:spLocks noChangeArrowheads="1"/>
            </p:cNvSpPr>
            <p:nvPr/>
          </p:nvSpPr>
          <p:spPr bwMode="gray">
            <a:xfrm>
              <a:off x="2027" y="1697"/>
              <a:ext cx="830" cy="82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539" name="Group 13"/>
            <p:cNvGrpSpPr>
              <a:grpSpLocks/>
            </p:cNvGrpSpPr>
            <p:nvPr/>
          </p:nvGrpSpPr>
          <p:grpSpPr bwMode="auto">
            <a:xfrm>
              <a:off x="2044" y="1703"/>
              <a:ext cx="803" cy="802"/>
              <a:chOff x="4166" y="1706"/>
              <a:chExt cx="1252" cy="1252"/>
            </a:xfrm>
          </p:grpSpPr>
          <p:sp>
            <p:nvSpPr>
              <p:cNvPr id="20540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41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42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43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482" name="Group 40"/>
          <p:cNvGrpSpPr>
            <a:grpSpLocks/>
          </p:cNvGrpSpPr>
          <p:nvPr/>
        </p:nvGrpSpPr>
        <p:grpSpPr bwMode="auto">
          <a:xfrm>
            <a:off x="264406" y="22705"/>
            <a:ext cx="2665413" cy="2498725"/>
            <a:chOff x="884" y="2523"/>
            <a:chExt cx="862" cy="862"/>
          </a:xfrm>
        </p:grpSpPr>
        <p:sp>
          <p:nvSpPr>
            <p:cNvPr id="20525" name="Oval 41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526" name="Oval 42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7" name="Oval 43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8" name="Oval 44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9" name="Oval 45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0" name="Oval 46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31" name="Oval 47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32" name="Oval 48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33" name="Oval 49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0483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75" y="981075"/>
            <a:ext cx="8458200" cy="239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ru-RU" dirty="0" smtClean="0">
              <a:cs typeface="Arial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9953" y="104933"/>
            <a:ext cx="8686800" cy="746125"/>
          </a:xfrm>
        </p:spPr>
        <p:txBody>
          <a:bodyPr/>
          <a:lstStyle/>
          <a:p>
            <a:pPr eaLnBrk="1" hangingPunct="1"/>
            <a:endParaRPr lang="en-US" altLang="ru-RU" sz="3200" dirty="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gray">
          <a:xfrm>
            <a:off x="282701" y="5229200"/>
            <a:ext cx="8705850" cy="15049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r" eaLnBrk="0" hangingPunct="0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практико-ориентированной </a:t>
            </a:r>
          </a:p>
          <a:p>
            <a:pPr algn="r" eaLnBrk="0" hangingPunct="0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</a:t>
            </a:r>
          </a:p>
          <a:p>
            <a:pPr algn="r" eaLnBrk="0" hangingPunct="0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Приволжский Самарской области</a:t>
            </a:r>
          </a:p>
          <a:p>
            <a:pPr algn="r" eaLnBrk="0" hangingPunct="0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профессионального самоопределения </a:t>
            </a:r>
          </a:p>
          <a:p>
            <a:pPr algn="r" eaLnBrk="0" hangingPunct="0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через организацию </a:t>
            </a:r>
          </a:p>
          <a:p>
            <a:pPr algn="r" eaLnBrk="0" hangingPunct="0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-лаборатории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ПрофДебют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ltGray">
          <a:xfrm>
            <a:off x="264406" y="4224265"/>
            <a:ext cx="8785225" cy="103867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Инженерная 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-лаборатория </a:t>
            </a:r>
          </a:p>
          <a:p>
            <a:pPr algn="ctr">
              <a:defRPr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ПрофДебют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8" name="Group 18"/>
          <p:cNvGrpSpPr>
            <a:grpSpLocks/>
          </p:cNvGrpSpPr>
          <p:nvPr/>
        </p:nvGrpSpPr>
        <p:grpSpPr bwMode="auto">
          <a:xfrm>
            <a:off x="4572000" y="545007"/>
            <a:ext cx="2363788" cy="2346325"/>
            <a:chOff x="3022" y="1007"/>
            <a:chExt cx="1055" cy="1055"/>
          </a:xfrm>
        </p:grpSpPr>
        <p:sp>
          <p:nvSpPr>
            <p:cNvPr id="20515" name="Oval 19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3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516" name="Oval 20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7" name="Oval 21"/>
            <p:cNvSpPr>
              <a:spLocks noChangeArrowheads="1"/>
            </p:cNvSpPr>
            <p:nvPr/>
          </p:nvSpPr>
          <p:spPr bwMode="gray">
            <a:xfrm>
              <a:off x="3093" y="1064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1C538A"/>
                </a:gs>
                <a:gs pos="50000">
                  <a:srgbClr val="3399FF"/>
                </a:gs>
                <a:gs pos="100000">
                  <a:srgbClr val="1C538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8" name="Oval 22"/>
            <p:cNvSpPr>
              <a:spLocks noChangeArrowheads="1"/>
            </p:cNvSpPr>
            <p:nvPr/>
          </p:nvSpPr>
          <p:spPr bwMode="gray">
            <a:xfrm>
              <a:off x="3094" y="1066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2061A2"/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9" name="Oval 23"/>
            <p:cNvSpPr>
              <a:spLocks noChangeArrowheads="1"/>
            </p:cNvSpPr>
            <p:nvPr/>
          </p:nvSpPr>
          <p:spPr bwMode="gray">
            <a:xfrm>
              <a:off x="3137" y="1115"/>
              <a:ext cx="824" cy="82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520" name="Group 24"/>
            <p:cNvGrpSpPr>
              <a:grpSpLocks/>
            </p:cNvGrpSpPr>
            <p:nvPr/>
          </p:nvGrpSpPr>
          <p:grpSpPr bwMode="auto">
            <a:xfrm>
              <a:off x="3153" y="1125"/>
              <a:ext cx="799" cy="800"/>
              <a:chOff x="4166" y="1706"/>
              <a:chExt cx="1252" cy="1252"/>
            </a:xfrm>
          </p:grpSpPr>
          <p:sp>
            <p:nvSpPr>
              <p:cNvPr id="20521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22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23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24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6674" name="Line 50"/>
          <p:cNvSpPr>
            <a:spLocks noChangeShapeType="1"/>
          </p:cNvSpPr>
          <p:nvPr/>
        </p:nvSpPr>
        <p:spPr bwMode="ltGray">
          <a:xfrm>
            <a:off x="2451489" y="4042326"/>
            <a:ext cx="196945" cy="32385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/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ltGray">
          <a:xfrm flipH="1">
            <a:off x="5692017" y="2830107"/>
            <a:ext cx="45719" cy="135732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/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7890" name="Picture 2" descr="C:\Users\директор\Desktop\Image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t="16256" b="12006"/>
          <a:stretch/>
        </p:blipFill>
        <p:spPr bwMode="auto">
          <a:xfrm rot="21167487">
            <a:off x="881908" y="724158"/>
            <a:ext cx="1495213" cy="10726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495" name="Picture 62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218" y="1092155"/>
            <a:ext cx="9350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rot="20722133">
            <a:off x="2877503" y="1663164"/>
            <a:ext cx="1403039" cy="9382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20498" name="Group 29"/>
          <p:cNvGrpSpPr>
            <a:grpSpLocks/>
          </p:cNvGrpSpPr>
          <p:nvPr/>
        </p:nvGrpSpPr>
        <p:grpSpPr bwMode="auto">
          <a:xfrm>
            <a:off x="6608217" y="1391767"/>
            <a:ext cx="2174875" cy="2145004"/>
            <a:chOff x="4126" y="1525"/>
            <a:chExt cx="1052" cy="1073"/>
          </a:xfrm>
        </p:grpSpPr>
        <p:sp>
          <p:nvSpPr>
            <p:cNvPr id="20505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506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507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8A531C"/>
                </a:gs>
                <a:gs pos="50000">
                  <a:srgbClr val="FF9933"/>
                </a:gs>
                <a:gs pos="100000">
                  <a:srgbClr val="8A531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8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A26120"/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9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510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20511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12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13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514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pic>
        <p:nvPicPr>
          <p:cNvPr id="20501" name="Picture 63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5724" y="1607958"/>
            <a:ext cx="14398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7" name="Line 53"/>
          <p:cNvSpPr>
            <a:spLocks noChangeShapeType="1"/>
          </p:cNvSpPr>
          <p:nvPr/>
        </p:nvSpPr>
        <p:spPr bwMode="ltGray">
          <a:xfrm flipH="1">
            <a:off x="7214393" y="3386841"/>
            <a:ext cx="103187" cy="80058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/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8" name="Line 53"/>
          <p:cNvSpPr>
            <a:spLocks noChangeShapeType="1"/>
          </p:cNvSpPr>
          <p:nvPr/>
        </p:nvSpPr>
        <p:spPr bwMode="ltGray">
          <a:xfrm>
            <a:off x="2504806" y="2078297"/>
            <a:ext cx="1074216" cy="2109131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/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2" name="Group 29"/>
          <p:cNvGrpSpPr>
            <a:grpSpLocks/>
          </p:cNvGrpSpPr>
          <p:nvPr/>
        </p:nvGrpSpPr>
        <p:grpSpPr bwMode="auto">
          <a:xfrm>
            <a:off x="856997" y="2192355"/>
            <a:ext cx="2174875" cy="2145004"/>
            <a:chOff x="4126" y="1525"/>
            <a:chExt cx="1052" cy="1073"/>
          </a:xfrm>
        </p:grpSpPr>
        <p:sp>
          <p:nvSpPr>
            <p:cNvPr id="103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9933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4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5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8A531C"/>
                </a:gs>
                <a:gs pos="50000">
                  <a:srgbClr val="FF9933"/>
                </a:gs>
                <a:gs pos="100000">
                  <a:srgbClr val="8A531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6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A26120"/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7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08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109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0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1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2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7" y="2653667"/>
            <a:ext cx="976617" cy="117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Line 51"/>
          <p:cNvSpPr>
            <a:spLocks noChangeShapeType="1"/>
          </p:cNvSpPr>
          <p:nvPr/>
        </p:nvSpPr>
        <p:spPr bwMode="ltGray">
          <a:xfrm>
            <a:off x="4221331" y="3142667"/>
            <a:ext cx="154965" cy="1018774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/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F:\семинар 4. 04.17\майло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76500"/>
            <a:ext cx="219551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Прямоугольник 25"/>
          <p:cNvSpPr>
            <a:spLocks noChangeArrowheads="1"/>
          </p:cNvSpPr>
          <p:nvPr/>
        </p:nvSpPr>
        <p:spPr bwMode="auto">
          <a:xfrm>
            <a:off x="184150" y="187325"/>
            <a:ext cx="875823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25" tIns="38912" rIns="77825" bIns="38912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29374B"/>
                </a:solidFill>
                <a:latin typeface="Arial Cyr" pitchFamily="34" charset="0"/>
                <a:cs typeface="Arial Cyr" pitchFamily="34" charset="0"/>
              </a:rPr>
              <a:t>Формирование верного представления о робототехнике у будущего специалиста</a:t>
            </a:r>
            <a:endParaRPr lang="ru-RU" altLang="ru-RU" sz="2400" b="1" dirty="0">
              <a:solidFill>
                <a:srgbClr val="29374B"/>
              </a:solidFill>
              <a:latin typeface="Arial Cyr" pitchFamily="34" charset="0"/>
              <a:ea typeface="MS Mincho" pitchFamily="49" charset="-128"/>
              <a:cs typeface="Arial Cyr" pitchFamily="34" charset="0"/>
            </a:endParaRPr>
          </a:p>
        </p:txBody>
      </p:sp>
      <p:pic>
        <p:nvPicPr>
          <p:cNvPr id="48131" name="Изображение 18" descr="R-1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428750"/>
            <a:ext cx="96361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2268538" y="3878263"/>
            <a:ext cx="2003425" cy="539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smtClean="0">
                <a:latin typeface="Arial Cyr" pitchFamily="34" charset="0"/>
                <a:cs typeface="Arial Cyr" pitchFamily="34" charset="0"/>
              </a:rPr>
              <a:t>Начальная школа</a:t>
            </a:r>
            <a:endParaRPr lang="ru-RU" altLang="ru-RU" sz="1600" b="1" smtClean="0"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7838" y="3890963"/>
            <a:ext cx="2163762" cy="541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smtClean="0">
                <a:latin typeface="Arial Cyr" pitchFamily="34" charset="0"/>
                <a:cs typeface="Arial Cyr" pitchFamily="34" charset="0"/>
              </a:rPr>
              <a:t>Средняя школа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18263" y="3878263"/>
            <a:ext cx="2493962" cy="539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smtClean="0">
                <a:latin typeface="Arial Cyr" pitchFamily="34" charset="0"/>
                <a:cs typeface="Arial Cyr" pitchFamily="34" charset="0"/>
              </a:rPr>
              <a:t>Старшая школа и ВУЗ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104775" y="4298950"/>
            <a:ext cx="8643938" cy="649288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92D050"/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 smtClean="0">
                <a:latin typeface="Arial Cyr" pitchFamily="34" charset="0"/>
                <a:cs typeface="Arial Cyr" pitchFamily="34" charset="0"/>
              </a:rPr>
              <a:t>Вариативность решения задачи в зависимости от деятельности учащегося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114300" y="5084763"/>
            <a:ext cx="4130675" cy="1506537"/>
          </a:xfrm>
          <a:prstGeom prst="rightArrow">
            <a:avLst>
              <a:gd name="adj1" fmla="val 50000"/>
              <a:gd name="adj2" fmla="val 225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smtClean="0">
                <a:latin typeface="Arial Cyr" pitchFamily="34" charset="0"/>
                <a:cs typeface="Arial Cyr" pitchFamily="34" charset="0"/>
              </a:rPr>
              <a:t>Конструктор, собираемый по инструкции для решения типовых задач заранее известными способами</a:t>
            </a:r>
            <a:endParaRPr lang="ru-RU" altLang="ru-RU" sz="1400" b="1" smtClean="0">
              <a:cs typeface="Arial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4271963" y="4948238"/>
            <a:ext cx="4476750" cy="1909762"/>
          </a:xfrm>
          <a:prstGeom prst="rightArrow">
            <a:avLst>
              <a:gd name="adj1" fmla="val 50000"/>
              <a:gd name="adj2" fmla="val 221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smtClean="0">
                <a:latin typeface="Arial Cyr" pitchFamily="34" charset="0"/>
                <a:cs typeface="Arial Cyr" pitchFamily="34" charset="0"/>
              </a:rPr>
              <a:t>Широкий выбор инструментов для проектной деятельности, посвященной решению комплексных, новых задач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890963"/>
            <a:ext cx="2268538" cy="541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smtClean="0">
                <a:latin typeface="Arial Cyr" pitchFamily="34" charset="0"/>
                <a:cs typeface="Arial Cyr" pitchFamily="34" charset="0"/>
              </a:rPr>
              <a:t>Дошкольники </a:t>
            </a:r>
            <a:endParaRPr lang="ru-RU" altLang="ru-RU" sz="1600" b="1" smtClean="0">
              <a:cs typeface="Arial" charset="0"/>
            </a:endParaRPr>
          </a:p>
        </p:txBody>
      </p:sp>
      <p:pic>
        <p:nvPicPr>
          <p:cNvPr id="48139" name="Picture 3" descr="F:\семинар 4. 04.17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844675"/>
            <a:ext cx="2143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2" descr="F:\семинар 4. 04.17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5438" y="15573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4" descr="F:\семинар 4. 04.17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135063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549275"/>
            <a:ext cx="9004300" cy="7461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Визитная карточка ГБОУ СОШ №2 с. Приволжье</a:t>
            </a:r>
            <a:endParaRPr lang="en-US" altLang="ru-RU" sz="2800" smtClean="0"/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gray">
          <a:xfrm>
            <a:off x="685800" y="3790950"/>
            <a:ext cx="2543175" cy="306705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</a:rPr>
              <a:t>      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</a:rPr>
              <a:t>         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</a:rPr>
              <a:t>    </a:t>
            </a:r>
          </a:p>
          <a:p>
            <a:pPr algn="ctr" eaLnBrk="0" hangingPunct="0"/>
            <a:endParaRPr lang="ru-RU" altLang="ru-RU" sz="2400" b="1" dirty="0">
              <a:solidFill>
                <a:srgbClr val="000000"/>
              </a:solidFill>
            </a:endParaRPr>
          </a:p>
          <a:p>
            <a:pPr algn="ctr" eaLnBrk="0" hangingPunct="0"/>
            <a:endParaRPr lang="ru-RU" altLang="ru-RU" sz="2400" b="1" dirty="0">
              <a:solidFill>
                <a:srgbClr val="000000"/>
              </a:solidFill>
            </a:endParaRPr>
          </a:p>
          <a:p>
            <a:pPr algn="ctr" eaLnBrk="0" hangingPunct="0"/>
            <a:endParaRPr lang="ru-RU" altLang="ru-RU" sz="24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223</a:t>
            </a:r>
            <a:endParaRPr lang="ru-RU" altLang="ru-RU" sz="24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</a:rPr>
              <a:t>воспитанников</a:t>
            </a:r>
            <a:endParaRPr lang="en-US" altLang="ru-RU" sz="2400" b="1" dirty="0">
              <a:solidFill>
                <a:srgbClr val="000000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gray">
          <a:xfrm>
            <a:off x="3660775" y="379095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 b="1"/>
              <a:t> </a:t>
            </a: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gray">
          <a:xfrm>
            <a:off x="742950" y="4926013"/>
            <a:ext cx="819150" cy="1304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3" name="Text Box 18"/>
          <p:cNvSpPr txBox="1">
            <a:spLocks noChangeArrowheads="1"/>
          </p:cNvSpPr>
          <p:nvPr/>
        </p:nvSpPr>
        <p:spPr bwMode="white">
          <a:xfrm>
            <a:off x="800100" y="3919538"/>
            <a:ext cx="2297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СП «Детский сад «Аленький цветочек»»</a:t>
            </a:r>
            <a:endParaRPr lang="en-US" altLang="ru-RU" sz="2000" b="1"/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gray">
          <a:xfrm>
            <a:off x="685800" y="1557338"/>
            <a:ext cx="2543175" cy="2100262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gray">
          <a:xfrm>
            <a:off x="739775" y="2309813"/>
            <a:ext cx="822325" cy="12906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white">
          <a:xfrm>
            <a:off x="730250" y="1666875"/>
            <a:ext cx="247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ГБОУ СОШ №2 с. Приволжье</a:t>
            </a:r>
            <a:endParaRPr lang="en-US" altLang="ru-RU" sz="2000" b="1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gray">
          <a:xfrm>
            <a:off x="1560513" y="2563813"/>
            <a:ext cx="1787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/>
              <a:t>450 учащихся</a:t>
            </a:r>
            <a:endParaRPr lang="en-US" altLang="ru-RU" sz="2400" b="1"/>
          </a:p>
        </p:txBody>
      </p:sp>
      <p:sp>
        <p:nvSpPr>
          <p:cNvPr id="22538" name="AutoShape 12"/>
          <p:cNvSpPr>
            <a:spLocks noChangeArrowheads="1"/>
          </p:cNvSpPr>
          <p:nvPr/>
        </p:nvSpPr>
        <p:spPr bwMode="gray">
          <a:xfrm>
            <a:off x="6019800" y="4221163"/>
            <a:ext cx="2903538" cy="2636837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9" name="AutoShape 13"/>
          <p:cNvSpPr>
            <a:spLocks noChangeArrowheads="1"/>
          </p:cNvSpPr>
          <p:nvPr/>
        </p:nvSpPr>
        <p:spPr bwMode="gray">
          <a:xfrm>
            <a:off x="6091238" y="5148263"/>
            <a:ext cx="779462" cy="13223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white">
          <a:xfrm>
            <a:off x="5973763" y="4241800"/>
            <a:ext cx="2905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Федоровский филиал ГБОУ СОШ №2 с. Приволжье</a:t>
            </a:r>
            <a:endParaRPr lang="en-US" altLang="ru-RU" sz="2000" b="1"/>
          </a:p>
        </p:txBody>
      </p:sp>
      <p:sp>
        <p:nvSpPr>
          <p:cNvPr id="22541" name="Text Box 9"/>
          <p:cNvSpPr txBox="1">
            <a:spLocks noChangeArrowheads="1"/>
          </p:cNvSpPr>
          <p:nvPr/>
        </p:nvSpPr>
        <p:spPr bwMode="gray">
          <a:xfrm>
            <a:off x="6053138" y="5918200"/>
            <a:ext cx="29035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800" b="1"/>
              <a:t>12 воспитанников</a:t>
            </a:r>
            <a:endParaRPr lang="en-US" altLang="ru-RU" sz="2800" b="1"/>
          </a:p>
        </p:txBody>
      </p:sp>
      <p:sp>
        <p:nvSpPr>
          <p:cNvPr id="22542" name="AutoShape 16"/>
          <p:cNvSpPr>
            <a:spLocks noChangeArrowheads="1"/>
          </p:cNvSpPr>
          <p:nvPr/>
        </p:nvSpPr>
        <p:spPr bwMode="gray">
          <a:xfrm>
            <a:off x="6488113" y="1590675"/>
            <a:ext cx="2543175" cy="2490788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43" name="AutoShape 17"/>
          <p:cNvSpPr>
            <a:spLocks noChangeArrowheads="1"/>
          </p:cNvSpPr>
          <p:nvPr/>
        </p:nvSpPr>
        <p:spPr bwMode="gray">
          <a:xfrm>
            <a:off x="6488113" y="2690813"/>
            <a:ext cx="812800" cy="1228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white">
          <a:xfrm>
            <a:off x="6488113" y="1606550"/>
            <a:ext cx="243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СП «ДДТ», СП «ДЮСШ»</a:t>
            </a:r>
            <a:endParaRPr lang="en-US" altLang="ru-RU" sz="2000" b="1"/>
          </a:p>
        </p:txBody>
      </p:sp>
      <p:sp>
        <p:nvSpPr>
          <p:cNvPr id="22545" name="Text Box 9"/>
          <p:cNvSpPr txBox="1">
            <a:spLocks noChangeArrowheads="1"/>
          </p:cNvSpPr>
          <p:nvPr/>
        </p:nvSpPr>
        <p:spPr bwMode="gray">
          <a:xfrm>
            <a:off x="6981825" y="2606675"/>
            <a:ext cx="2162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/>
              <a:t>2239</a:t>
            </a:r>
          </a:p>
          <a:p>
            <a:pPr algn="ctr" eaLnBrk="0" hangingPunct="0"/>
            <a:r>
              <a:rPr lang="ru-RU" altLang="ru-RU" sz="2000" b="1"/>
              <a:t>воспитанников</a:t>
            </a:r>
            <a:endParaRPr lang="en-US" altLang="ru-RU" sz="2000" b="1"/>
          </a:p>
        </p:txBody>
      </p:sp>
      <p:grpSp>
        <p:nvGrpSpPr>
          <p:cNvPr id="4115" name="Group 20"/>
          <p:cNvGrpSpPr>
            <a:grpSpLocks/>
          </p:cNvGrpSpPr>
          <p:nvPr/>
        </p:nvGrpSpPr>
        <p:grpSpPr bwMode="auto">
          <a:xfrm>
            <a:off x="3260725" y="2593975"/>
            <a:ext cx="2819400" cy="2803525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4116" name="Group 5"/>
          <p:cNvGrpSpPr>
            <a:grpSpLocks/>
          </p:cNvGrpSpPr>
          <p:nvPr/>
        </p:nvGrpSpPr>
        <p:grpSpPr bwMode="auto">
          <a:xfrm>
            <a:off x="3997325" y="3003550"/>
            <a:ext cx="660400" cy="1157288"/>
            <a:chOff x="2111" y="2247"/>
            <a:chExt cx="592" cy="1034"/>
          </a:xfrm>
        </p:grpSpPr>
        <p:sp>
          <p:nvSpPr>
            <p:cNvPr id="4126" name="Freeform 6"/>
            <p:cNvSpPr>
              <a:spLocks/>
            </p:cNvSpPr>
            <p:nvPr/>
          </p:nvSpPr>
          <p:spPr bwMode="gray">
            <a:xfrm>
              <a:off x="2111" y="2448"/>
              <a:ext cx="592" cy="833"/>
            </a:xfrm>
            <a:custGeom>
              <a:avLst/>
              <a:gdLst>
                <a:gd name="T0" fmla="*/ 575 w 320"/>
                <a:gd name="T1" fmla="*/ 3 h 479"/>
                <a:gd name="T2" fmla="*/ 507 w 320"/>
                <a:gd name="T3" fmla="*/ 99 h 479"/>
                <a:gd name="T4" fmla="*/ 435 w 320"/>
                <a:gd name="T5" fmla="*/ 3 h 479"/>
                <a:gd name="T6" fmla="*/ 241 w 320"/>
                <a:gd name="T7" fmla="*/ 52 h 479"/>
                <a:gd name="T8" fmla="*/ 4 w 320"/>
                <a:gd name="T9" fmla="*/ 525 h 479"/>
                <a:gd name="T10" fmla="*/ 124 w 320"/>
                <a:gd name="T11" fmla="*/ 643 h 479"/>
                <a:gd name="T12" fmla="*/ 294 w 320"/>
                <a:gd name="T13" fmla="*/ 172 h 479"/>
                <a:gd name="T14" fmla="*/ 48 w 320"/>
                <a:gd name="T15" fmla="*/ 1240 h 479"/>
                <a:gd name="T16" fmla="*/ 117 w 320"/>
                <a:gd name="T17" fmla="*/ 1405 h 479"/>
                <a:gd name="T18" fmla="*/ 455 w 320"/>
                <a:gd name="T19" fmla="*/ 1327 h 479"/>
                <a:gd name="T20" fmla="*/ 503 w 320"/>
                <a:gd name="T21" fmla="*/ 700 h 479"/>
                <a:gd name="T22" fmla="*/ 579 w 320"/>
                <a:gd name="T23" fmla="*/ 1325 h 479"/>
                <a:gd name="T24" fmla="*/ 897 w 320"/>
                <a:gd name="T25" fmla="*/ 1412 h 479"/>
                <a:gd name="T26" fmla="*/ 966 w 320"/>
                <a:gd name="T27" fmla="*/ 1228 h 479"/>
                <a:gd name="T28" fmla="*/ 720 w 320"/>
                <a:gd name="T29" fmla="*/ 172 h 479"/>
                <a:gd name="T30" fmla="*/ 788 w 320"/>
                <a:gd name="T31" fmla="*/ 406 h 479"/>
                <a:gd name="T32" fmla="*/ 962 w 320"/>
                <a:gd name="T33" fmla="*/ 712 h 479"/>
                <a:gd name="T34" fmla="*/ 1010 w 320"/>
                <a:gd name="T35" fmla="*/ 488 h 479"/>
                <a:gd name="T36" fmla="*/ 740 w 320"/>
                <a:gd name="T37" fmla="*/ 24 h 479"/>
                <a:gd name="T38" fmla="*/ 575 w 320"/>
                <a:gd name="T39" fmla="*/ 3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27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cs typeface="+mn-cs"/>
              </a:endParaRPr>
            </a:p>
          </p:txBody>
        </p:sp>
      </p:grpSp>
      <p:grpSp>
        <p:nvGrpSpPr>
          <p:cNvPr id="4117" name="Group 5"/>
          <p:cNvGrpSpPr>
            <a:grpSpLocks/>
          </p:cNvGrpSpPr>
          <p:nvPr/>
        </p:nvGrpSpPr>
        <p:grpSpPr bwMode="auto">
          <a:xfrm>
            <a:off x="3952875" y="4175125"/>
            <a:ext cx="660400" cy="1233488"/>
            <a:chOff x="2111" y="2247"/>
            <a:chExt cx="592" cy="1034"/>
          </a:xfrm>
        </p:grpSpPr>
        <p:sp>
          <p:nvSpPr>
            <p:cNvPr id="4124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575 w 320"/>
                <a:gd name="T1" fmla="*/ 3 h 479"/>
                <a:gd name="T2" fmla="*/ 507 w 320"/>
                <a:gd name="T3" fmla="*/ 99 h 479"/>
                <a:gd name="T4" fmla="*/ 435 w 320"/>
                <a:gd name="T5" fmla="*/ 3 h 479"/>
                <a:gd name="T6" fmla="*/ 241 w 320"/>
                <a:gd name="T7" fmla="*/ 52 h 479"/>
                <a:gd name="T8" fmla="*/ 4 w 320"/>
                <a:gd name="T9" fmla="*/ 525 h 479"/>
                <a:gd name="T10" fmla="*/ 124 w 320"/>
                <a:gd name="T11" fmla="*/ 643 h 479"/>
                <a:gd name="T12" fmla="*/ 294 w 320"/>
                <a:gd name="T13" fmla="*/ 172 h 479"/>
                <a:gd name="T14" fmla="*/ 48 w 320"/>
                <a:gd name="T15" fmla="*/ 1240 h 479"/>
                <a:gd name="T16" fmla="*/ 117 w 320"/>
                <a:gd name="T17" fmla="*/ 1405 h 479"/>
                <a:gd name="T18" fmla="*/ 455 w 320"/>
                <a:gd name="T19" fmla="*/ 1327 h 479"/>
                <a:gd name="T20" fmla="*/ 503 w 320"/>
                <a:gd name="T21" fmla="*/ 700 h 479"/>
                <a:gd name="T22" fmla="*/ 579 w 320"/>
                <a:gd name="T23" fmla="*/ 1325 h 479"/>
                <a:gd name="T24" fmla="*/ 897 w 320"/>
                <a:gd name="T25" fmla="*/ 1412 h 479"/>
                <a:gd name="T26" fmla="*/ 966 w 320"/>
                <a:gd name="T27" fmla="*/ 1228 h 479"/>
                <a:gd name="T28" fmla="*/ 720 w 320"/>
                <a:gd name="T29" fmla="*/ 172 h 479"/>
                <a:gd name="T30" fmla="*/ 788 w 320"/>
                <a:gd name="T31" fmla="*/ 406 h 479"/>
                <a:gd name="T32" fmla="*/ 962 w 320"/>
                <a:gd name="T33" fmla="*/ 712 h 479"/>
                <a:gd name="T34" fmla="*/ 1010 w 320"/>
                <a:gd name="T35" fmla="*/ 488 h 479"/>
                <a:gd name="T36" fmla="*/ 740 w 320"/>
                <a:gd name="T37" fmla="*/ 24 h 479"/>
                <a:gd name="T38" fmla="*/ 575 w 320"/>
                <a:gd name="T39" fmla="*/ 3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25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cs typeface="+mn-cs"/>
              </a:endParaRPr>
            </a:p>
          </p:txBody>
        </p:sp>
      </p:grpSp>
      <p:grpSp>
        <p:nvGrpSpPr>
          <p:cNvPr id="4118" name="Group 5"/>
          <p:cNvGrpSpPr>
            <a:grpSpLocks/>
          </p:cNvGrpSpPr>
          <p:nvPr/>
        </p:nvGrpSpPr>
        <p:grpSpPr bwMode="auto">
          <a:xfrm>
            <a:off x="4886325" y="2914650"/>
            <a:ext cx="660400" cy="1157288"/>
            <a:chOff x="2111" y="2247"/>
            <a:chExt cx="592" cy="1034"/>
          </a:xfrm>
        </p:grpSpPr>
        <p:sp>
          <p:nvSpPr>
            <p:cNvPr id="4122" name="Freeform 6"/>
            <p:cNvSpPr>
              <a:spLocks/>
            </p:cNvSpPr>
            <p:nvPr/>
          </p:nvSpPr>
          <p:spPr bwMode="gray">
            <a:xfrm>
              <a:off x="2111" y="2448"/>
              <a:ext cx="592" cy="833"/>
            </a:xfrm>
            <a:custGeom>
              <a:avLst/>
              <a:gdLst>
                <a:gd name="T0" fmla="*/ 575 w 320"/>
                <a:gd name="T1" fmla="*/ 3 h 479"/>
                <a:gd name="T2" fmla="*/ 507 w 320"/>
                <a:gd name="T3" fmla="*/ 99 h 479"/>
                <a:gd name="T4" fmla="*/ 435 w 320"/>
                <a:gd name="T5" fmla="*/ 3 h 479"/>
                <a:gd name="T6" fmla="*/ 241 w 320"/>
                <a:gd name="T7" fmla="*/ 52 h 479"/>
                <a:gd name="T8" fmla="*/ 4 w 320"/>
                <a:gd name="T9" fmla="*/ 525 h 479"/>
                <a:gd name="T10" fmla="*/ 124 w 320"/>
                <a:gd name="T11" fmla="*/ 643 h 479"/>
                <a:gd name="T12" fmla="*/ 294 w 320"/>
                <a:gd name="T13" fmla="*/ 172 h 479"/>
                <a:gd name="T14" fmla="*/ 48 w 320"/>
                <a:gd name="T15" fmla="*/ 1240 h 479"/>
                <a:gd name="T16" fmla="*/ 117 w 320"/>
                <a:gd name="T17" fmla="*/ 1405 h 479"/>
                <a:gd name="T18" fmla="*/ 455 w 320"/>
                <a:gd name="T19" fmla="*/ 1327 h 479"/>
                <a:gd name="T20" fmla="*/ 503 w 320"/>
                <a:gd name="T21" fmla="*/ 700 h 479"/>
                <a:gd name="T22" fmla="*/ 579 w 320"/>
                <a:gd name="T23" fmla="*/ 1325 h 479"/>
                <a:gd name="T24" fmla="*/ 897 w 320"/>
                <a:gd name="T25" fmla="*/ 1412 h 479"/>
                <a:gd name="T26" fmla="*/ 966 w 320"/>
                <a:gd name="T27" fmla="*/ 1228 h 479"/>
                <a:gd name="T28" fmla="*/ 720 w 320"/>
                <a:gd name="T29" fmla="*/ 172 h 479"/>
                <a:gd name="T30" fmla="*/ 788 w 320"/>
                <a:gd name="T31" fmla="*/ 406 h 479"/>
                <a:gd name="T32" fmla="*/ 962 w 320"/>
                <a:gd name="T33" fmla="*/ 712 h 479"/>
                <a:gd name="T34" fmla="*/ 1010 w 320"/>
                <a:gd name="T35" fmla="*/ 488 h 479"/>
                <a:gd name="T36" fmla="*/ 740 w 320"/>
                <a:gd name="T37" fmla="*/ 24 h 479"/>
                <a:gd name="T38" fmla="*/ 575 w 320"/>
                <a:gd name="T39" fmla="*/ 3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23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cs typeface="+mn-cs"/>
              </a:endParaRPr>
            </a:p>
          </p:txBody>
        </p:sp>
      </p:grpSp>
      <p:grpSp>
        <p:nvGrpSpPr>
          <p:cNvPr id="4119" name="Group 5"/>
          <p:cNvGrpSpPr>
            <a:grpSpLocks/>
          </p:cNvGrpSpPr>
          <p:nvPr/>
        </p:nvGrpSpPr>
        <p:grpSpPr bwMode="auto">
          <a:xfrm>
            <a:off x="4751388" y="4003675"/>
            <a:ext cx="660400" cy="1157288"/>
            <a:chOff x="2111" y="2247"/>
            <a:chExt cx="592" cy="1034"/>
          </a:xfrm>
        </p:grpSpPr>
        <p:sp>
          <p:nvSpPr>
            <p:cNvPr id="4120" name="Freeform 6"/>
            <p:cNvSpPr>
              <a:spLocks/>
            </p:cNvSpPr>
            <p:nvPr/>
          </p:nvSpPr>
          <p:spPr bwMode="gray">
            <a:xfrm>
              <a:off x="2111" y="2448"/>
              <a:ext cx="592" cy="833"/>
            </a:xfrm>
            <a:custGeom>
              <a:avLst/>
              <a:gdLst>
                <a:gd name="T0" fmla="*/ 575 w 320"/>
                <a:gd name="T1" fmla="*/ 3 h 479"/>
                <a:gd name="T2" fmla="*/ 507 w 320"/>
                <a:gd name="T3" fmla="*/ 99 h 479"/>
                <a:gd name="T4" fmla="*/ 435 w 320"/>
                <a:gd name="T5" fmla="*/ 3 h 479"/>
                <a:gd name="T6" fmla="*/ 241 w 320"/>
                <a:gd name="T7" fmla="*/ 52 h 479"/>
                <a:gd name="T8" fmla="*/ 4 w 320"/>
                <a:gd name="T9" fmla="*/ 525 h 479"/>
                <a:gd name="T10" fmla="*/ 124 w 320"/>
                <a:gd name="T11" fmla="*/ 643 h 479"/>
                <a:gd name="T12" fmla="*/ 294 w 320"/>
                <a:gd name="T13" fmla="*/ 172 h 479"/>
                <a:gd name="T14" fmla="*/ 48 w 320"/>
                <a:gd name="T15" fmla="*/ 1240 h 479"/>
                <a:gd name="T16" fmla="*/ 117 w 320"/>
                <a:gd name="T17" fmla="*/ 1405 h 479"/>
                <a:gd name="T18" fmla="*/ 455 w 320"/>
                <a:gd name="T19" fmla="*/ 1327 h 479"/>
                <a:gd name="T20" fmla="*/ 503 w 320"/>
                <a:gd name="T21" fmla="*/ 700 h 479"/>
                <a:gd name="T22" fmla="*/ 579 w 320"/>
                <a:gd name="T23" fmla="*/ 1325 h 479"/>
                <a:gd name="T24" fmla="*/ 897 w 320"/>
                <a:gd name="T25" fmla="*/ 1412 h 479"/>
                <a:gd name="T26" fmla="*/ 966 w 320"/>
                <a:gd name="T27" fmla="*/ 1228 h 479"/>
                <a:gd name="T28" fmla="*/ 720 w 320"/>
                <a:gd name="T29" fmla="*/ 172 h 479"/>
                <a:gd name="T30" fmla="*/ 788 w 320"/>
                <a:gd name="T31" fmla="*/ 406 h 479"/>
                <a:gd name="T32" fmla="*/ 962 w 320"/>
                <a:gd name="T33" fmla="*/ 712 h 479"/>
                <a:gd name="T34" fmla="*/ 1010 w 320"/>
                <a:gd name="T35" fmla="*/ 488 h 479"/>
                <a:gd name="T36" fmla="*/ 740 w 320"/>
                <a:gd name="T37" fmla="*/ 24 h 479"/>
                <a:gd name="T38" fmla="*/ 575 w 320"/>
                <a:gd name="T39" fmla="*/ 3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21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10625 L -0.09444 -0.16944 C -0.11441 -0.1831 -0.14375 -0.19028 -0.17448 -0.19028 C -0.20954 -0.19028 -0.2375 -0.1831 -0.25729 -0.16944 L -0.35121 -0.1062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-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5116 L 0.04843 -0.11505 C 0.05868 -0.1294 0.07395 -0.13657 0.08993 -0.13657 C 0.10798 -0.13657 0.12257 -0.1294 0.13281 -0.11505 L 0.18159 -0.0511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42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7604 0.11366 C -0.09166 0.13958 -0.11788 0.1588 -0.14687 0.16667 C -0.18038 0.17546 -0.2085 0.17083 -0.2302 0.15486 L -0.33211 0.08866 " pathEditMode="relative" rAng="-678328" ptsTypes="FffFF">
                                      <p:cBhvr>
                                        <p:cTn id="10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1458 L -0.00052 0.12638 C 0.00017 0.15092 0.0092 0.17222 0.02361 0.18472 C 0.03976 0.19907 0.05712 0.20162 0.07465 0.19305 L 0.15486 0.15856 " pathEditMode="relative" rAng="2019331" ptsTypes="FffFF">
                                      <p:cBhvr>
                                        <p:cTn id="12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Инженерная </a:t>
            </a:r>
            <a:r>
              <a:rPr lang="ru-RU" dirty="0" err="1" smtClean="0"/>
              <a:t>коворкинг</a:t>
            </a:r>
            <a:r>
              <a:rPr lang="ru-RU" dirty="0" smtClean="0"/>
              <a:t>-лаборатория «</a:t>
            </a:r>
            <a:r>
              <a:rPr lang="ru-RU" dirty="0" err="1" smtClean="0"/>
              <a:t>ПрофДебют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2" y="1556792"/>
            <a:ext cx="88455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2786050" y="1928802"/>
            <a:ext cx="5715003" cy="14652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ltGray">
          <a:xfrm>
            <a:off x="2786050" y="3571876"/>
            <a:ext cx="5818191" cy="135732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6388"/>
            <a:ext cx="8686800" cy="746125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>Основные этапы проекта:</a:t>
            </a:r>
            <a:endParaRPr lang="en-US" altLang="ru-RU" sz="2400" dirty="0" smtClean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gray">
          <a:xfrm>
            <a:off x="3428992" y="2000240"/>
            <a:ext cx="50800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формирование ресурсной сети, отражающей механизмы сетевого взаимодействия, в центре которой находится инженерная </a:t>
            </a:r>
            <a:r>
              <a:rPr lang="ru-RU" dirty="0" err="1" smtClean="0"/>
              <a:t>коворкинг</a:t>
            </a:r>
            <a:r>
              <a:rPr lang="ru-RU" dirty="0" smtClean="0"/>
              <a:t>-лаборатория «</a:t>
            </a:r>
            <a:r>
              <a:rPr lang="ru-RU" dirty="0" err="1" smtClean="0"/>
              <a:t>ПрофДебюдт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endParaRPr lang="en-US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gray">
          <a:xfrm>
            <a:off x="3643306" y="3857628"/>
            <a:ext cx="4159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создание </a:t>
            </a:r>
            <a:r>
              <a:rPr lang="ru-RU" sz="2000" dirty="0" err="1" smtClean="0"/>
              <a:t>коворкинг-пространства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gray">
          <a:xfrm>
            <a:off x="3292475" y="4927600"/>
            <a:ext cx="638175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7159" y="1643050"/>
            <a:ext cx="2143140" cy="4572032"/>
            <a:chOff x="471" y="272"/>
            <a:chExt cx="1161" cy="1539"/>
          </a:xfrm>
        </p:grpSpPr>
        <p:sp>
          <p:nvSpPr>
            <p:cNvPr id="23575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319088" y="1700213"/>
            <a:ext cx="2862262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0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black">
          <a:xfrm>
            <a:off x="357157" y="3286124"/>
            <a:ext cx="2071703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cs typeface="+mn-cs"/>
              </a:rPr>
              <a:t>Инженерная </a:t>
            </a:r>
            <a:r>
              <a:rPr lang="ru-RU" sz="2000" b="1" dirty="0" err="1" smtClean="0">
                <a:cs typeface="+mn-cs"/>
              </a:rPr>
              <a:t>коворкинг-лаборатория</a:t>
            </a:r>
            <a:r>
              <a:rPr lang="ru-RU" sz="2000" b="1" dirty="0" smtClean="0">
                <a:cs typeface="+mn-cs"/>
              </a:rPr>
              <a:t> «</a:t>
            </a:r>
            <a:r>
              <a:rPr lang="ru-RU" sz="2000" b="1" dirty="0" err="1" smtClean="0">
                <a:cs typeface="+mn-cs"/>
              </a:rPr>
              <a:t>ПрофДебют</a:t>
            </a:r>
            <a:r>
              <a:rPr lang="ru-RU" sz="2000" b="1" dirty="0" smtClean="0">
                <a:cs typeface="+mn-cs"/>
              </a:rPr>
              <a:t>»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23563" name="AutoShape 9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428860" y="3929066"/>
            <a:ext cx="928694" cy="381000"/>
          </a:xfrm>
          <a:prstGeom prst="rightArrow">
            <a:avLst>
              <a:gd name="adj1" fmla="val 50000"/>
              <a:gd name="adj2" fmla="val 52691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9"/>
          <p:cNvSpPr>
            <a:spLocks noChangeArrowheads="1"/>
          </p:cNvSpPr>
          <p:nvPr/>
        </p:nvSpPr>
        <p:spPr bwMode="gray">
          <a:xfrm>
            <a:off x="2428860" y="2500306"/>
            <a:ext cx="928694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2857488" y="5072074"/>
            <a:ext cx="4835522" cy="121444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568" name="Text Box 7"/>
          <p:cNvSpPr txBox="1">
            <a:spLocks noChangeArrowheads="1"/>
          </p:cNvSpPr>
          <p:nvPr/>
        </p:nvSpPr>
        <p:spPr bwMode="gray">
          <a:xfrm>
            <a:off x="3786182" y="5143512"/>
            <a:ext cx="4159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создание сетевой </a:t>
            </a:r>
            <a:r>
              <a:rPr lang="en-US" sz="2000" dirty="0" smtClean="0"/>
              <a:t>online</a:t>
            </a:r>
            <a:r>
              <a:rPr lang="ru-RU" sz="2000" dirty="0" smtClean="0"/>
              <a:t>-платформы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23569" name="AutoShape 9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357423" y="5286388"/>
            <a:ext cx="1071570" cy="381000"/>
          </a:xfrm>
          <a:prstGeom prst="rightArrow">
            <a:avLst>
              <a:gd name="adj1" fmla="val 50000"/>
              <a:gd name="adj2" fmla="val 527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" y="19307"/>
            <a:ext cx="8229600" cy="1204912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</a:rPr>
              <a:t/>
            </a:r>
            <a:br>
              <a:rPr lang="ru-RU" altLang="ru-RU" sz="3600" dirty="0" smtClean="0">
                <a:solidFill>
                  <a:srgbClr val="002060"/>
                </a:solidFill>
              </a:rPr>
            </a:br>
            <a:r>
              <a:rPr lang="ru-RU" altLang="ru-RU" sz="3600" dirty="0" smtClean="0">
                <a:solidFill>
                  <a:srgbClr val="002060"/>
                </a:solidFill>
              </a:rPr>
              <a:t/>
            </a:r>
            <a:br>
              <a:rPr lang="ru-RU" altLang="ru-RU" sz="36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используемое для реализации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рограммы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altLang="ru-RU" sz="2000" dirty="0" smtClean="0">
                <a:solidFill>
                  <a:srgbClr val="2937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«Робототехника. От дошкольника до выпускника</a:t>
            </a:r>
            <a:r>
              <a:rPr lang="ru-RU" altLang="ru-RU" sz="2000" dirty="0" smtClean="0">
                <a:solidFill>
                  <a:srgbClr val="2937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детских садах и школах  муниципального района Приволжский Самарской области</a:t>
            </a:r>
            <a:r>
              <a:rPr lang="ru-RU" altLang="ru-RU" sz="2000" dirty="0" smtClean="0">
                <a:solidFill>
                  <a:srgbClr val="2937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2937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29374B"/>
                </a:solidFill>
              </a:rPr>
              <a:t> </a:t>
            </a:r>
            <a:br>
              <a:rPr lang="ru-RU" altLang="ru-RU" sz="2000" dirty="0" smtClean="0">
                <a:solidFill>
                  <a:srgbClr val="29374B"/>
                </a:solidFill>
              </a:rPr>
            </a:br>
            <a:endParaRPr lang="en-US" altLang="ru-RU" sz="2000" dirty="0" smtClean="0">
              <a:solidFill>
                <a:srgbClr val="29374B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-947679" y="2941776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gray">
          <a:xfrm>
            <a:off x="214282" y="2000240"/>
            <a:ext cx="1954212" cy="22775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9B25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и подготовительная группа детского сада </a:t>
            </a: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«Простая история»</a:t>
            </a:r>
          </a:p>
          <a:p>
            <a:pPr eaLnBrk="0" hangingPunct="0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 rot="5400000">
            <a:off x="1227930" y="3026020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gray">
          <a:xfrm>
            <a:off x="2362200" y="3727450"/>
            <a:ext cx="19542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altLang="ru-RU" sz="1200" b="1" dirty="0">
              <a:solidFill>
                <a:srgbClr val="1C1C1C"/>
              </a:solidFill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gray">
          <a:xfrm rot="5400000">
            <a:off x="3454400" y="3032211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6159" name="Picture 15" descr="O_chevron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513" y="3309938"/>
            <a:ext cx="412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7" descr="O_chevron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313" y="3910013"/>
            <a:ext cx="412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Rectangle 26"/>
          <p:cNvSpPr>
            <a:spLocks noChangeArrowheads="1"/>
          </p:cNvSpPr>
          <p:nvPr/>
        </p:nvSpPr>
        <p:spPr bwMode="gray">
          <a:xfrm>
            <a:off x="0" y="6653213"/>
            <a:ext cx="9144000" cy="214312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800" b="1">
                <a:solidFill>
                  <a:srgbClr val="FFFFFF"/>
                </a:solidFill>
              </a:rPr>
              <a:t>[Image Info]   </a:t>
            </a:r>
            <a:r>
              <a:rPr lang="en-US" altLang="ru-RU" sz="800">
                <a:solidFill>
                  <a:srgbClr val="FFFFFF"/>
                </a:solidFill>
              </a:rPr>
              <a:t>www.wizdata,co,kr                    Note to customers : This image has been licensed to be used within this PowerPoint template only.  You may not extract the image for any other use. </a:t>
            </a:r>
          </a:p>
        </p:txBody>
      </p:sp>
      <p:pic>
        <p:nvPicPr>
          <p:cNvPr id="6163" name="Picture 2" descr="C:\Users\директор\Desktop\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0350" y="4916488"/>
            <a:ext cx="760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TextBox 1"/>
          <p:cNvSpPr txBox="1">
            <a:spLocks noChangeArrowheads="1"/>
          </p:cNvSpPr>
          <p:nvPr/>
        </p:nvSpPr>
        <p:spPr bwMode="auto">
          <a:xfrm>
            <a:off x="206375" y="2171700"/>
            <a:ext cx="1825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 rot="5400000">
            <a:off x="5646067" y="3026019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69" name="TextBox 19"/>
          <p:cNvSpPr txBox="1">
            <a:spLocks noChangeArrowheads="1"/>
          </p:cNvSpPr>
          <p:nvPr/>
        </p:nvSpPr>
        <p:spPr bwMode="auto">
          <a:xfrm>
            <a:off x="6929454" y="3857628"/>
            <a:ext cx="1728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классы</a:t>
            </a: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0" name="Text Box 4"/>
          <p:cNvSpPr txBox="1">
            <a:spLocks noChangeArrowheads="1"/>
          </p:cNvSpPr>
          <p:nvPr/>
        </p:nvSpPr>
        <p:spPr bwMode="gray">
          <a:xfrm>
            <a:off x="6786578" y="4214818"/>
            <a:ext cx="1954212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принтер,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вадрокоптеры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yma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паяльная станция</a:t>
            </a:r>
          </a:p>
          <a:p>
            <a:pPr eaLnBrk="0" hangingPunct="0"/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gray">
          <a:xfrm>
            <a:off x="4572000" y="2214554"/>
            <a:ext cx="1954212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классы</a:t>
            </a:r>
          </a:p>
          <a:p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Education EV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0" hangingPunct="0"/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gray">
          <a:xfrm>
            <a:off x="6786578" y="2000240"/>
            <a:ext cx="19558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классы</a:t>
            </a:r>
          </a:p>
          <a:p>
            <a:pPr algn="ctr" eaLnBrk="0" hangingPunct="0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Амперка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(Матрешка 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Технолаб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«Исследовательский уровень»,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ru-RU" sz="1400" b="1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gray">
          <a:xfrm>
            <a:off x="2357422" y="2071678"/>
            <a:ext cx="1954212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классы</a:t>
            </a: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«Простые механизмы», LEGO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 «Полный»</a:t>
            </a:r>
          </a:p>
          <a:p>
            <a:pPr eaLnBrk="0" hangingPunct="0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классы</a:t>
            </a: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«Физика и технология», 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«Возобновляемые источники энергии»</a:t>
            </a:r>
          </a:p>
          <a:p>
            <a:pPr eaLnBrk="0" hangingPunct="0"/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ru-RU" sz="1400" b="1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val 4"/>
          <p:cNvSpPr>
            <a:spLocks noChangeArrowheads="1"/>
          </p:cNvSpPr>
          <p:nvPr/>
        </p:nvSpPr>
        <p:spPr bwMode="gray">
          <a:xfrm>
            <a:off x="1001713" y="2943225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010" name="Oval 3"/>
          <p:cNvSpPr>
            <a:spLocks noChangeArrowheads="1"/>
          </p:cNvSpPr>
          <p:nvPr/>
        </p:nvSpPr>
        <p:spPr bwMode="gray">
          <a:xfrm>
            <a:off x="5384800" y="2943225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43011" name="Group 20"/>
          <p:cNvGrpSpPr>
            <a:grpSpLocks/>
          </p:cNvGrpSpPr>
          <p:nvPr/>
        </p:nvGrpSpPr>
        <p:grpSpPr bwMode="auto">
          <a:xfrm>
            <a:off x="3397250" y="3140075"/>
            <a:ext cx="2362200" cy="2286000"/>
            <a:chOff x="2457" y="2000"/>
            <a:chExt cx="901" cy="888"/>
          </a:xfrm>
        </p:grpSpPr>
        <p:pic>
          <p:nvPicPr>
            <p:cNvPr id="43072" name="Picture 21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76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04 w 1321"/>
                <a:gd name="T1" fmla="*/ 14 h 712"/>
                <a:gd name="T2" fmla="*/ 106 w 1321"/>
                <a:gd name="T3" fmla="*/ 16 h 712"/>
                <a:gd name="T4" fmla="*/ 106 w 1321"/>
                <a:gd name="T5" fmla="*/ 17 h 712"/>
                <a:gd name="T6" fmla="*/ 106 w 1321"/>
                <a:gd name="T7" fmla="*/ 18 h 712"/>
                <a:gd name="T8" fmla="*/ 104 w 1321"/>
                <a:gd name="T9" fmla="*/ 19 h 712"/>
                <a:gd name="T10" fmla="*/ 102 w 1321"/>
                <a:gd name="T11" fmla="*/ 20 h 712"/>
                <a:gd name="T12" fmla="*/ 100 w 1321"/>
                <a:gd name="T13" fmla="*/ 21 h 712"/>
                <a:gd name="T14" fmla="*/ 96 w 1321"/>
                <a:gd name="T15" fmla="*/ 22 h 712"/>
                <a:gd name="T16" fmla="*/ 92 w 1321"/>
                <a:gd name="T17" fmla="*/ 23 h 712"/>
                <a:gd name="T18" fmla="*/ 87 w 1321"/>
                <a:gd name="T19" fmla="*/ 23 h 712"/>
                <a:gd name="T20" fmla="*/ 82 w 1321"/>
                <a:gd name="T21" fmla="*/ 24 h 712"/>
                <a:gd name="T22" fmla="*/ 78 w 1321"/>
                <a:gd name="T23" fmla="*/ 24 h 712"/>
                <a:gd name="T24" fmla="*/ 72 w 1321"/>
                <a:gd name="T25" fmla="*/ 25 h 712"/>
                <a:gd name="T26" fmla="*/ 67 w 1321"/>
                <a:gd name="T27" fmla="*/ 25 h 712"/>
                <a:gd name="T28" fmla="*/ 64 w 1321"/>
                <a:gd name="T29" fmla="*/ 25 h 712"/>
                <a:gd name="T30" fmla="*/ 38 w 1321"/>
                <a:gd name="T31" fmla="*/ 25 h 712"/>
                <a:gd name="T32" fmla="*/ 38 w 1321"/>
                <a:gd name="T33" fmla="*/ 25 h 712"/>
                <a:gd name="T34" fmla="*/ 33 w 1321"/>
                <a:gd name="T35" fmla="*/ 25 h 712"/>
                <a:gd name="T36" fmla="*/ 28 w 1321"/>
                <a:gd name="T37" fmla="*/ 25 h 712"/>
                <a:gd name="T38" fmla="*/ 23 w 1321"/>
                <a:gd name="T39" fmla="*/ 24 h 712"/>
                <a:gd name="T40" fmla="*/ 19 w 1321"/>
                <a:gd name="T41" fmla="*/ 24 h 712"/>
                <a:gd name="T42" fmla="*/ 15 w 1321"/>
                <a:gd name="T43" fmla="*/ 24 h 712"/>
                <a:gd name="T44" fmla="*/ 11 w 1321"/>
                <a:gd name="T45" fmla="*/ 23 h 712"/>
                <a:gd name="T46" fmla="*/ 8 w 1321"/>
                <a:gd name="T47" fmla="*/ 22 h 712"/>
                <a:gd name="T48" fmla="*/ 5 w 1321"/>
                <a:gd name="T49" fmla="*/ 22 h 712"/>
                <a:gd name="T50" fmla="*/ 3 w 1321"/>
                <a:gd name="T51" fmla="*/ 21 h 712"/>
                <a:gd name="T52" fmla="*/ 2 w 1321"/>
                <a:gd name="T53" fmla="*/ 20 h 712"/>
                <a:gd name="T54" fmla="*/ 1 w 1321"/>
                <a:gd name="T55" fmla="*/ 19 h 712"/>
                <a:gd name="T56" fmla="*/ 0 w 1321"/>
                <a:gd name="T57" fmla="*/ 18 h 712"/>
                <a:gd name="T58" fmla="*/ 0 w 1321"/>
                <a:gd name="T59" fmla="*/ 18 h 712"/>
                <a:gd name="T60" fmla="*/ 1 w 1321"/>
                <a:gd name="T61" fmla="*/ 17 h 712"/>
                <a:gd name="T62" fmla="*/ 2 w 1321"/>
                <a:gd name="T63" fmla="*/ 16 h 712"/>
                <a:gd name="T64" fmla="*/ 4 w 1321"/>
                <a:gd name="T65" fmla="*/ 13 h 712"/>
                <a:gd name="T66" fmla="*/ 7 w 1321"/>
                <a:gd name="T67" fmla="*/ 10 h 712"/>
                <a:gd name="T68" fmla="*/ 12 w 1321"/>
                <a:gd name="T69" fmla="*/ 8 h 712"/>
                <a:gd name="T70" fmla="*/ 16 w 1321"/>
                <a:gd name="T71" fmla="*/ 6 h 712"/>
                <a:gd name="T72" fmla="*/ 22 w 1321"/>
                <a:gd name="T73" fmla="*/ 4 h 712"/>
                <a:gd name="T74" fmla="*/ 27 w 1321"/>
                <a:gd name="T75" fmla="*/ 3 h 712"/>
                <a:gd name="T76" fmla="*/ 34 w 1321"/>
                <a:gd name="T77" fmla="*/ 2 h 712"/>
                <a:gd name="T78" fmla="*/ 40 w 1321"/>
                <a:gd name="T79" fmla="*/ 1 h 712"/>
                <a:gd name="T80" fmla="*/ 46 w 1321"/>
                <a:gd name="T81" fmla="*/ 0 h 712"/>
                <a:gd name="T82" fmla="*/ 54 w 1321"/>
                <a:gd name="T83" fmla="*/ 0 h 712"/>
                <a:gd name="T84" fmla="*/ 54 w 1321"/>
                <a:gd name="T85" fmla="*/ 0 h 712"/>
                <a:gd name="T86" fmla="*/ 61 w 1321"/>
                <a:gd name="T87" fmla="*/ 0 h 712"/>
                <a:gd name="T88" fmla="*/ 68 w 1321"/>
                <a:gd name="T89" fmla="*/ 1 h 712"/>
                <a:gd name="T90" fmla="*/ 75 w 1321"/>
                <a:gd name="T91" fmla="*/ 2 h 712"/>
                <a:gd name="T92" fmla="*/ 81 w 1321"/>
                <a:gd name="T93" fmla="*/ 3 h 712"/>
                <a:gd name="T94" fmla="*/ 87 w 1321"/>
                <a:gd name="T95" fmla="*/ 5 h 712"/>
                <a:gd name="T96" fmla="*/ 92 w 1321"/>
                <a:gd name="T97" fmla="*/ 7 h 712"/>
                <a:gd name="T98" fmla="*/ 97 w 1321"/>
                <a:gd name="T99" fmla="*/ 9 h 712"/>
                <a:gd name="T100" fmla="*/ 101 w 1321"/>
                <a:gd name="T101" fmla="*/ 11 h 712"/>
                <a:gd name="T102" fmla="*/ 104 w 1321"/>
                <a:gd name="T103" fmla="*/ 14 h 712"/>
                <a:gd name="T104" fmla="*/ 104 w 1321"/>
                <a:gd name="T105" fmla="*/ 1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77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3078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3084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85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86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87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3079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3080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81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82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83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260350" y="1471613"/>
            <a:ext cx="2857500" cy="466725"/>
            <a:chOff x="752" y="1413"/>
            <a:chExt cx="1321" cy="294"/>
          </a:xfrm>
        </p:grpSpPr>
        <p:sp>
          <p:nvSpPr>
            <p:cNvPr id="57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dirty="0" smtClean="0"/>
              <a:t>Моделирование социального партнерства</a:t>
            </a:r>
            <a:endParaRPr lang="en-US" altLang="ru-RU" sz="2400" dirty="0" smtClean="0"/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white">
          <a:xfrm>
            <a:off x="3657815" y="3463236"/>
            <a:ext cx="19143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Приволжский Самарской </a:t>
            </a:r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endParaRPr lang="ru-RU" alt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№2 с. Приволжье</a:t>
            </a:r>
          </a:p>
          <a:p>
            <a:pPr algn="ctr">
              <a:spcBef>
                <a:spcPct val="50000"/>
              </a:spcBef>
            </a:pP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1751125" y="3854219"/>
            <a:ext cx="16462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ВУЗы,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организации, предприятии </a:t>
            </a:r>
            <a:r>
              <a:rPr lang="ru-RU" altLang="ru-RU" sz="1400" b="1" dirty="0">
                <a:solidFill>
                  <a:srgbClr val="000000"/>
                </a:solidFill>
              </a:rPr>
              <a:t>Самарской области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gray">
          <a:xfrm>
            <a:off x="3911600" y="2470150"/>
            <a:ext cx="1333500" cy="762000"/>
          </a:xfrm>
          <a:custGeom>
            <a:avLst/>
            <a:gdLst>
              <a:gd name="T0" fmla="*/ 2147483647 w 21600"/>
              <a:gd name="T1" fmla="*/ 137858133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6862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620143" y="2612046"/>
            <a:ext cx="1593759" cy="1271030"/>
            <a:chOff x="480" y="1200"/>
            <a:chExt cx="1042" cy="1019"/>
          </a:xfrm>
        </p:grpSpPr>
        <p:grpSp>
          <p:nvGrpSpPr>
            <p:cNvPr id="4306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3063" name="Picture 1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43062" name="Picture 1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290633" y="4037350"/>
            <a:ext cx="1555629" cy="1359448"/>
            <a:chOff x="480" y="1200"/>
            <a:chExt cx="1042" cy="1019"/>
          </a:xfrm>
        </p:grpSpPr>
        <p:grpSp>
          <p:nvGrpSpPr>
            <p:cNvPr id="43057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3059" name="Picture 2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5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43058" name="Picture 2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978859" y="5375210"/>
            <a:ext cx="1420481" cy="1206233"/>
            <a:chOff x="480" y="1200"/>
            <a:chExt cx="1042" cy="1019"/>
          </a:xfrm>
        </p:grpSpPr>
        <p:grpSp>
          <p:nvGrpSpPr>
            <p:cNvPr id="43053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3055" name="Picture 2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80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43054" name="Picture 2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82" name="Text Box 30"/>
          <p:cNvSpPr txBox="1">
            <a:spLocks noChangeArrowheads="1"/>
          </p:cNvSpPr>
          <p:nvPr/>
        </p:nvSpPr>
        <p:spPr bwMode="white">
          <a:xfrm>
            <a:off x="626488" y="2612046"/>
            <a:ext cx="1616081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университет им. академика С.П. Королева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white">
          <a:xfrm>
            <a:off x="310429" y="4241077"/>
            <a:ext cx="159702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образовательной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робототехники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 Самара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white">
          <a:xfrm>
            <a:off x="1048456" y="5534551"/>
            <a:ext cx="1363662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Учебно-научный центр "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Камоцци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-пневматика", г. Самара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85" name="Group 33"/>
          <p:cNvGrpSpPr>
            <a:grpSpLocks/>
          </p:cNvGrpSpPr>
          <p:nvPr/>
        </p:nvGrpSpPr>
        <p:grpSpPr bwMode="auto">
          <a:xfrm>
            <a:off x="5500694" y="2500306"/>
            <a:ext cx="1428760" cy="1285884"/>
            <a:chOff x="480" y="1200"/>
            <a:chExt cx="1042" cy="1019"/>
          </a:xfrm>
        </p:grpSpPr>
        <p:grpSp>
          <p:nvGrpSpPr>
            <p:cNvPr id="43049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3051" name="Picture 35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88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43050" name="Picture 37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24" name="Text Box 38"/>
          <p:cNvSpPr txBox="1">
            <a:spLocks noChangeArrowheads="1"/>
          </p:cNvSpPr>
          <p:nvPr/>
        </p:nvSpPr>
        <p:spPr bwMode="white">
          <a:xfrm>
            <a:off x="5597570" y="2536077"/>
            <a:ext cx="123500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школы </a:t>
            </a:r>
            <a:r>
              <a:rPr lang="ru-RU" alt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Безенчукского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Самарской области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91" name="Group 39"/>
          <p:cNvGrpSpPr>
            <a:grpSpLocks/>
          </p:cNvGrpSpPr>
          <p:nvPr/>
        </p:nvGrpSpPr>
        <p:grpSpPr bwMode="auto">
          <a:xfrm>
            <a:off x="7072331" y="2500306"/>
            <a:ext cx="1428759" cy="1285884"/>
            <a:chOff x="480" y="1200"/>
            <a:chExt cx="1042" cy="1019"/>
          </a:xfrm>
        </p:grpSpPr>
        <p:grpSp>
          <p:nvGrpSpPr>
            <p:cNvPr id="43045" name="Group 4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3047" name="Picture 41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4" name="Oval 4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43046" name="Picture 43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26" name="Text Box 44"/>
          <p:cNvSpPr txBox="1">
            <a:spLocks noChangeArrowheads="1"/>
          </p:cNvSpPr>
          <p:nvPr/>
        </p:nvSpPr>
        <p:spPr bwMode="white">
          <a:xfrm>
            <a:off x="7215206" y="2714620"/>
            <a:ext cx="1135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alt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Чапаевск Самарской области 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97" name="Group 45"/>
          <p:cNvGrpSpPr>
            <a:grpSpLocks/>
          </p:cNvGrpSpPr>
          <p:nvPr/>
        </p:nvGrpSpPr>
        <p:grpSpPr bwMode="auto">
          <a:xfrm>
            <a:off x="7072330" y="4929198"/>
            <a:ext cx="1285884" cy="1285884"/>
            <a:chOff x="480" y="1200"/>
            <a:chExt cx="1042" cy="1019"/>
          </a:xfrm>
        </p:grpSpPr>
        <p:grpSp>
          <p:nvGrpSpPr>
            <p:cNvPr id="4304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3043" name="Picture 4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00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43042" name="Picture 4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28" name="Text Box 50"/>
          <p:cNvSpPr txBox="1">
            <a:spLocks noChangeArrowheads="1"/>
          </p:cNvSpPr>
          <p:nvPr/>
        </p:nvSpPr>
        <p:spPr bwMode="white">
          <a:xfrm>
            <a:off x="7143768" y="4907622"/>
            <a:ext cx="12144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ДДТ Красноармейского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самарской области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203" name="AutoShape 51"/>
          <p:cNvSpPr>
            <a:spLocks noChangeArrowheads="1"/>
          </p:cNvSpPr>
          <p:nvPr/>
        </p:nvSpPr>
        <p:spPr bwMode="gray">
          <a:xfrm rot="10800000">
            <a:off x="3924300" y="5491163"/>
            <a:ext cx="1333500" cy="762000"/>
          </a:xfrm>
          <a:custGeom>
            <a:avLst/>
            <a:gdLst>
              <a:gd name="T0" fmla="*/ 2147483647 w 21600"/>
              <a:gd name="T1" fmla="*/ 137858133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6862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Text Box 52"/>
          <p:cNvSpPr txBox="1">
            <a:spLocks noChangeArrowheads="1"/>
          </p:cNvSpPr>
          <p:nvPr/>
        </p:nvSpPr>
        <p:spPr bwMode="auto">
          <a:xfrm>
            <a:off x="6038850" y="3904708"/>
            <a:ext cx="18748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Школы Самарской области, имеющие оборудование по робототехнике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43031" name="Rectangle 53"/>
          <p:cNvSpPr>
            <a:spLocks noChangeArrowheads="1"/>
          </p:cNvSpPr>
          <p:nvPr/>
        </p:nvSpPr>
        <p:spPr bwMode="gray">
          <a:xfrm>
            <a:off x="433388" y="1563688"/>
            <a:ext cx="24796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D7181F"/>
              </a:buClr>
              <a:buFont typeface="Wingdings" pitchFamily="2" charset="2"/>
              <a:buNone/>
            </a:pPr>
            <a:r>
              <a:rPr lang="ru-RU" altLang="ru-RU" sz="1600" b="1" dirty="0"/>
              <a:t>Партнеры проекта</a:t>
            </a:r>
            <a:endParaRPr lang="en-US" altLang="ru-RU" sz="1600" dirty="0"/>
          </a:p>
        </p:txBody>
      </p:sp>
      <p:grpSp>
        <p:nvGrpSpPr>
          <p:cNvPr id="43032" name="Group 9"/>
          <p:cNvGrpSpPr>
            <a:grpSpLocks/>
          </p:cNvGrpSpPr>
          <p:nvPr/>
        </p:nvGrpSpPr>
        <p:grpSpPr bwMode="auto">
          <a:xfrm>
            <a:off x="6038850" y="1541463"/>
            <a:ext cx="2857500" cy="466725"/>
            <a:chOff x="3623" y="1413"/>
            <a:chExt cx="1321" cy="294"/>
          </a:xfrm>
        </p:grpSpPr>
        <p:sp>
          <p:nvSpPr>
            <p:cNvPr id="61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3033" name="Прямоугольник 1"/>
          <p:cNvSpPr>
            <a:spLocks noChangeArrowheads="1"/>
          </p:cNvSpPr>
          <p:nvPr/>
        </p:nvSpPr>
        <p:spPr bwMode="auto">
          <a:xfrm>
            <a:off x="6143636" y="1500174"/>
            <a:ext cx="255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Школы-площадки </a:t>
            </a:r>
          </a:p>
          <a:p>
            <a:pPr algn="ctr"/>
            <a:r>
              <a:rPr lang="ru-RU" sz="1600" b="1" dirty="0" smtClean="0"/>
              <a:t>(23 школы)</a:t>
            </a:r>
            <a:endParaRPr lang="ru-RU" sz="1600" b="1" dirty="0"/>
          </a:p>
        </p:txBody>
      </p:sp>
      <p:grpSp>
        <p:nvGrpSpPr>
          <p:cNvPr id="71" name="Group 25"/>
          <p:cNvGrpSpPr>
            <a:grpSpLocks/>
          </p:cNvGrpSpPr>
          <p:nvPr/>
        </p:nvGrpSpPr>
        <p:grpSpPr bwMode="auto">
          <a:xfrm>
            <a:off x="2510891" y="5281042"/>
            <a:ext cx="1425499" cy="1387070"/>
            <a:chOff x="480" y="1200"/>
            <a:chExt cx="1042" cy="1019"/>
          </a:xfrm>
        </p:grpSpPr>
        <p:grpSp>
          <p:nvGrpSpPr>
            <p:cNvPr id="72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" name="Picture 2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73" name="Picture 2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Text Box 32"/>
          <p:cNvSpPr txBox="1">
            <a:spLocks noChangeArrowheads="1"/>
          </p:cNvSpPr>
          <p:nvPr/>
        </p:nvSpPr>
        <p:spPr bwMode="white">
          <a:xfrm>
            <a:off x="2510891" y="5336767"/>
            <a:ext cx="1363662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Аграрные предприятия муниципального района Приволжский Самарской области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45"/>
          <p:cNvGrpSpPr>
            <a:grpSpLocks/>
          </p:cNvGrpSpPr>
          <p:nvPr/>
        </p:nvGrpSpPr>
        <p:grpSpPr bwMode="auto">
          <a:xfrm>
            <a:off x="5572132" y="4857760"/>
            <a:ext cx="1428760" cy="1319211"/>
            <a:chOff x="480" y="1200"/>
            <a:chExt cx="1042" cy="1019"/>
          </a:xfrm>
        </p:grpSpPr>
        <p:grpSp>
          <p:nvGrpSpPr>
            <p:cNvPr id="78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0" name="Picture 4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79" name="Picture 4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Text Box 38"/>
          <p:cNvSpPr txBox="1">
            <a:spLocks noChangeArrowheads="1"/>
          </p:cNvSpPr>
          <p:nvPr/>
        </p:nvSpPr>
        <p:spPr bwMode="white">
          <a:xfrm>
            <a:off x="5759580" y="4893728"/>
            <a:ext cx="116987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школ Приволжского района самарской области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45"/>
          <p:cNvGrpSpPr>
            <a:grpSpLocks/>
          </p:cNvGrpSpPr>
          <p:nvPr/>
        </p:nvGrpSpPr>
        <p:grpSpPr bwMode="auto">
          <a:xfrm>
            <a:off x="7858116" y="3643314"/>
            <a:ext cx="1285884" cy="1285884"/>
            <a:chOff x="480" y="1200"/>
            <a:chExt cx="1042" cy="1019"/>
          </a:xfrm>
        </p:grpSpPr>
        <p:grpSp>
          <p:nvGrpSpPr>
            <p:cNvPr id="84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6" name="Picture 4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85" name="Picture 4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" name="Text Box 50"/>
          <p:cNvSpPr txBox="1">
            <a:spLocks noChangeArrowheads="1"/>
          </p:cNvSpPr>
          <p:nvPr/>
        </p:nvSpPr>
        <p:spPr bwMode="white">
          <a:xfrm>
            <a:off x="7914370" y="3689253"/>
            <a:ext cx="12209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школ </a:t>
            </a:r>
            <a:r>
              <a:rPr lang="ru-RU" alt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Хворостянского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Самарской области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20"/>
          <p:cNvGrpSpPr>
            <a:grpSpLocks/>
          </p:cNvGrpSpPr>
          <p:nvPr/>
        </p:nvGrpSpPr>
        <p:grpSpPr bwMode="auto">
          <a:xfrm>
            <a:off x="2261080" y="2346180"/>
            <a:ext cx="1555629" cy="1359448"/>
            <a:chOff x="480" y="1200"/>
            <a:chExt cx="1042" cy="1019"/>
          </a:xfrm>
        </p:grpSpPr>
        <p:grpSp>
          <p:nvGrpSpPr>
            <p:cNvPr id="90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92" name="Picture 2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91" name="Picture 2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" name="Text Box 31"/>
          <p:cNvSpPr txBox="1">
            <a:spLocks noChangeArrowheads="1"/>
          </p:cNvSpPr>
          <p:nvPr/>
        </p:nvSpPr>
        <p:spPr bwMode="white">
          <a:xfrm>
            <a:off x="2229245" y="2452029"/>
            <a:ext cx="1597025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 Самарской области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(ПАО АВТОВАЗ,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Самара-Авто, РКЦ «Прогресс»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  <p:bldP spid="49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2941"/>
            <a:ext cx="8229600" cy="515023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значимые достижения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5" name="Picture 2" descr="C:\Users\Николай\Desktop\P1090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45388" y="5707513"/>
            <a:ext cx="1405346" cy="105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69160"/>
            <a:ext cx="1302414" cy="8692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9" y="1484784"/>
            <a:ext cx="1485014" cy="991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" y="5726243"/>
            <a:ext cx="1555918" cy="10392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1" y="2731708"/>
            <a:ext cx="1435635" cy="9588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 bwMode="auto">
          <a:xfrm>
            <a:off x="7668344" y="3830652"/>
            <a:ext cx="1429936" cy="95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" y="167765"/>
            <a:ext cx="858512" cy="12853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:\для Пасынковой\IMG_0969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>
          <a:xfrm>
            <a:off x="53535" y="4592891"/>
            <a:ext cx="1718271" cy="1145514"/>
          </a:xfrm>
          <a:prstGeom prst="rect">
            <a:avLst/>
          </a:prstGeom>
          <a:effectLst>
            <a:softEdge rad="112500"/>
          </a:effectLst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0" y="1644950"/>
            <a:ext cx="1435635" cy="9581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9" y="2483783"/>
            <a:ext cx="1556024" cy="10385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E:\для Пасынковой\IMG_4337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74791" y="3521171"/>
            <a:ext cx="1615892" cy="1077262"/>
          </a:xfrm>
          <a:prstGeom prst="rect">
            <a:avLst/>
          </a:prstGeom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83609"/>
              </p:ext>
            </p:extLst>
          </p:nvPr>
        </p:nvGraphicFramePr>
        <p:xfrm>
          <a:off x="1771806" y="1517643"/>
          <a:ext cx="5807244" cy="5248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945"/>
                <a:gridCol w="3816424"/>
                <a:gridCol w="1422875"/>
              </a:tblGrid>
              <a:tr h="488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 проведения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Мероприятие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Результат участия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488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Конкурс «Лифт в будущее»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— всероссийская программа Благотворительного фонда «Система» 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Грант в размере 670 000 рублей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80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Конкурс  «Люди будущего» всероссийская программа Благотворительного фонда «Система»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Грант в размере 499 700 рублей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190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2016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I региональная олимпиада школьников по </a:t>
                      </a:r>
                      <a:r>
                        <a:rPr lang="ru-RU" sz="1000" dirty="0" smtClean="0">
                          <a:effectLst/>
                        </a:rPr>
                        <a:t>робототехнике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Диплом </a:t>
                      </a:r>
                      <a:r>
                        <a:rPr lang="en-US" sz="1000">
                          <a:effectLst/>
                        </a:rPr>
                        <a:t>III </a:t>
                      </a:r>
                      <a:r>
                        <a:rPr lang="ru-RU" sz="1000">
                          <a:effectLst/>
                        </a:rPr>
                        <a:t>степени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488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2016, 2017, 2018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Робофест Приволжье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Диплом </a:t>
                      </a:r>
                      <a:r>
                        <a:rPr lang="en-US" sz="1000" dirty="0">
                          <a:effectLst/>
                        </a:rPr>
                        <a:t>II </a:t>
                      </a:r>
                      <a:r>
                        <a:rPr lang="ru-RU" sz="1000" dirty="0">
                          <a:effectLst/>
                        </a:rPr>
                        <a:t>степени, диплом </a:t>
                      </a:r>
                      <a:r>
                        <a:rPr lang="en-US" sz="1000" dirty="0">
                          <a:effectLst/>
                        </a:rPr>
                        <a:t>III </a:t>
                      </a:r>
                      <a:r>
                        <a:rPr lang="ru-RU" sz="1000" dirty="0">
                          <a:effectLst/>
                        </a:rPr>
                        <a:t>степени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2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2017, 2018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Областной конкурс «Салон инноваций, изобретений и технологий»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Диплом </a:t>
                      </a:r>
                      <a:r>
                        <a:rPr lang="en-US" sz="1000">
                          <a:effectLst/>
                        </a:rPr>
                        <a:t>I </a:t>
                      </a:r>
                      <a:r>
                        <a:rPr lang="ru-RU" sz="1000">
                          <a:effectLst/>
                        </a:rPr>
                        <a:t>степени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272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2017, 2018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Форум «Созвездие IQ» - Самарский </a:t>
                      </a:r>
                      <a:r>
                        <a:rPr lang="ru-RU" sz="1000" dirty="0" err="1">
                          <a:effectLst/>
                        </a:rPr>
                        <a:t>Наноград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Организаторы, участники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6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I-</a:t>
                      </a:r>
                      <a:r>
                        <a:rPr lang="ru-RU" sz="1000" dirty="0">
                          <a:effectLst/>
                        </a:rPr>
                        <a:t> Волга 2018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Организаторы,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участники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6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207, 2018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Региональный этап Всероссийской  Робототехнической Олимпиады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Диплом </a:t>
                      </a:r>
                      <a:r>
                        <a:rPr lang="en-US" sz="900" dirty="0" smtClean="0">
                          <a:effectLst/>
                        </a:rPr>
                        <a:t>I </a:t>
                      </a:r>
                      <a:r>
                        <a:rPr lang="ru-RU" sz="900" dirty="0" smtClean="0">
                          <a:effectLst/>
                        </a:rPr>
                        <a:t>степени, диплом </a:t>
                      </a:r>
                      <a:r>
                        <a:rPr lang="en-US" sz="900" dirty="0" smtClean="0">
                          <a:effectLst/>
                        </a:rPr>
                        <a:t>II </a:t>
                      </a:r>
                      <a:r>
                        <a:rPr lang="ru-RU" sz="900" dirty="0" smtClean="0">
                          <a:effectLst/>
                        </a:rPr>
                        <a:t>степени </a:t>
                      </a: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2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Областная практическая конференция «Новые технологии для новых результатов»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Организаторы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2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Круглый стол на тему «Перспективы развития технического творчества»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Организаторы мероприятия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4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Четыре профессиональные пробы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Организаторы </a:t>
                      </a:r>
                      <a:r>
                        <a:rPr lang="ru-RU" sz="1000" dirty="0" smtClean="0">
                          <a:effectLst/>
                        </a:rPr>
                        <a:t>участники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2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Четыре профессиональные смены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Организаторы, участники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2017, 2018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«Летняя инженерная школа»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Организаторы, участники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14" marR="547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0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70" y="188640"/>
            <a:ext cx="8229600" cy="5760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проекта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>
          <a:xfrm>
            <a:off x="228548" y="692696"/>
            <a:ext cx="8458200" cy="239713"/>
          </a:xfrm>
        </p:spPr>
        <p:txBody>
          <a:bodyPr/>
          <a:lstStyle/>
          <a:p>
            <a:pPr marL="171450" indent="-171450" algn="l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возрастов для профессионального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заимодействие с предприятиями, предпринимателями и  возможность последующего трудоустройства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самоопределения и выбора вектора саморазвития на любом уровне </a:t>
            </a:r>
          </a:p>
          <a:p>
            <a:pPr algn="l">
              <a:defRPr/>
            </a:pPr>
            <a:endParaRPr lang="en-US" alt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670373"/>
            <a:ext cx="3086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112429" y="1943419"/>
            <a:ext cx="4764881" cy="4339982"/>
            <a:chOff x="1987" y="1353"/>
            <a:chExt cx="1807" cy="2009"/>
          </a:xfrm>
        </p:grpSpPr>
        <p:sp>
          <p:nvSpPr>
            <p:cNvPr id="8" name="AutoShape 21"/>
            <p:cNvSpPr>
              <a:spLocks noChangeArrowheads="1"/>
            </p:cNvSpPr>
            <p:nvPr/>
          </p:nvSpPr>
          <p:spPr bwMode="gray">
            <a:xfrm rot="6774404">
              <a:off x="2078" y="1933"/>
              <a:ext cx="1374" cy="1483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gray">
            <a:xfrm rot="15270964">
              <a:off x="1726" y="1679"/>
              <a:ext cx="1774" cy="1251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gray">
            <a:xfrm rot="1374404">
              <a:off x="2395" y="1353"/>
              <a:ext cx="1399" cy="1442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267744" y="4941168"/>
            <a:ext cx="1080120" cy="92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ВУЗы региона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6824" y="4282004"/>
            <a:ext cx="1219471" cy="1191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предприниматели региона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7588" y="1844824"/>
            <a:ext cx="1230476" cy="825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центры региона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60036" y="2888974"/>
            <a:ext cx="1269668" cy="504020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54690" y="3682136"/>
            <a:ext cx="569437" cy="125903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ополнительное образование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90599" y="3682136"/>
            <a:ext cx="569437" cy="125903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образование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581768" y="2790852"/>
            <a:ext cx="284718" cy="265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724127" y="2888974"/>
            <a:ext cx="313793" cy="25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50907" y="3688034"/>
            <a:ext cx="313793" cy="173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2693877" y="3464967"/>
            <a:ext cx="270823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797452" y="5462340"/>
            <a:ext cx="78448" cy="270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4975932" y="5396219"/>
            <a:ext cx="76886" cy="320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19675"/>
          </a:xfrm>
        </p:spPr>
        <p:txBody>
          <a:bodyPr/>
          <a:lstStyle/>
          <a:p>
            <a:pPr marL="457200" indent="-45720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инженерная школа «Будущее рядом»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профессиональных проб для учащихся школ-партнеров – не менее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профессиональных смен для учащихся школ-партнеров – </a:t>
            </a:r>
            <a:r>
              <a:rPr 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окружных соревнований и участие в соревнованиях различного уровня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базе школы территории для научно-технического развития, творчества и ранней профориентации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online-платформы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1369</TotalTime>
  <Words>658</Words>
  <Application>Microsoft Office PowerPoint</Application>
  <PresentationFormat>Экран (4:3)</PresentationFormat>
  <Paragraphs>143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Child_s_animat</vt:lpstr>
      <vt:lpstr>Презентация PowerPoint</vt:lpstr>
      <vt:lpstr>Визитная карточка ГБОУ СОШ №2 с. Приволжье</vt:lpstr>
      <vt:lpstr>Инженерная коворкинг-лаборатория «ПрофДебют»</vt:lpstr>
      <vt:lpstr>Основные этапы проекта:</vt:lpstr>
      <vt:lpstr>  Оборудование используемое для реализации программы внеурочной деятельности «Робототехника. От дошкольника до выпускника», в детских садах и школах  муниципального района Приволжский Самарской области   </vt:lpstr>
      <vt:lpstr>Моделирование социального партнерства</vt:lpstr>
      <vt:lpstr>Наиболее значимые достижения</vt:lpstr>
      <vt:lpstr>Уникальность проекта </vt:lpstr>
      <vt:lpstr> Перспективы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Николай</dc:creator>
  <cp:lastModifiedBy>Школа-Главный</cp:lastModifiedBy>
  <cp:revision>107</cp:revision>
  <cp:lastPrinted>2018-10-11T08:47:59Z</cp:lastPrinted>
  <dcterms:created xsi:type="dcterms:W3CDTF">2017-11-21T14:21:55Z</dcterms:created>
  <dcterms:modified xsi:type="dcterms:W3CDTF">2018-10-11T11:16:49Z</dcterms:modified>
</cp:coreProperties>
</file>