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94" r:id="rId2"/>
    <p:sldId id="259" r:id="rId3"/>
    <p:sldId id="291" r:id="rId4"/>
    <p:sldId id="264" r:id="rId5"/>
    <p:sldId id="293" r:id="rId6"/>
    <p:sldId id="265" r:id="rId7"/>
    <p:sldId id="292" r:id="rId8"/>
    <p:sldId id="266" r:id="rId9"/>
    <p:sldId id="268" r:id="rId10"/>
    <p:sldId id="269" r:id="rId11"/>
    <p:sldId id="270" r:id="rId12"/>
    <p:sldId id="271" r:id="rId13"/>
    <p:sldId id="272" r:id="rId14"/>
    <p:sldId id="286" r:id="rId15"/>
    <p:sldId id="274" r:id="rId16"/>
    <p:sldId id="278" r:id="rId17"/>
    <p:sldId id="282" r:id="rId18"/>
    <p:sldId id="287" r:id="rId19"/>
    <p:sldId id="288" r:id="rId20"/>
    <p:sldId id="289" r:id="rId21"/>
    <p:sldId id="276" r:id="rId22"/>
    <p:sldId id="29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0909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3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>Открытый урок по физике по теме «Давление в жидкости» </a:t>
            </a:r>
            <a:br>
              <a:rPr lang="ru-RU" b="1" i="1" dirty="0" smtClean="0">
                <a:solidFill>
                  <a:srgbClr val="0070C0"/>
                </a:solidFill>
              </a:rPr>
            </a:br>
            <a:r>
              <a:rPr lang="ru-RU" b="1" i="1" dirty="0" smtClean="0">
                <a:solidFill>
                  <a:srgbClr val="0070C0"/>
                </a:solidFill>
              </a:rPr>
              <a:t>7 класс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Автор: учитель физики </a:t>
            </a:r>
            <a:r>
              <a:rPr lang="ru-RU" dirty="0" err="1" smtClean="0">
                <a:solidFill>
                  <a:schemeClr val="tx1"/>
                </a:solidFill>
              </a:rPr>
              <a:t>Панькина</a:t>
            </a:r>
            <a:r>
              <a:rPr lang="ru-RU" dirty="0" smtClean="0">
                <a:solidFill>
                  <a:schemeClr val="tx1"/>
                </a:solidFill>
              </a:rPr>
              <a:t> Татьяна Викторовна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719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285728"/>
            <a:ext cx="78581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Давление жидкости на дно первого сосуда наименьшее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10"/>
          <p:cNvGrpSpPr/>
          <p:nvPr/>
        </p:nvGrpSpPr>
        <p:grpSpPr>
          <a:xfrm>
            <a:off x="1357290" y="1928802"/>
            <a:ext cx="6143668" cy="2001852"/>
            <a:chOff x="1142976" y="3286124"/>
            <a:chExt cx="6143668" cy="2001852"/>
          </a:xfrm>
        </p:grpSpPr>
        <p:cxnSp>
          <p:nvCxnSpPr>
            <p:cNvPr id="4" name="Прямая соединительная линия 3"/>
            <p:cNvCxnSpPr/>
            <p:nvPr/>
          </p:nvCxnSpPr>
          <p:spPr>
            <a:xfrm>
              <a:off x="1142976" y="5286388"/>
              <a:ext cx="6143668" cy="158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Прямоугольник 4"/>
            <p:cNvSpPr/>
            <p:nvPr/>
          </p:nvSpPr>
          <p:spPr>
            <a:xfrm>
              <a:off x="3786182" y="3286124"/>
              <a:ext cx="1214446" cy="200026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857356" y="3286124"/>
              <a:ext cx="1285884" cy="200026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5715008" y="3286124"/>
              <a:ext cx="1214446" cy="200026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715008" y="3857628"/>
              <a:ext cx="1214446" cy="1428760"/>
            </a:xfrm>
            <a:prstGeom prst="rect">
              <a:avLst/>
            </a:prstGeom>
            <a:solidFill>
              <a:srgbClr val="B2B2B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dirty="0" smtClean="0">
                  <a:solidFill>
                    <a:srgbClr val="FF0000"/>
                  </a:solidFill>
                </a:rPr>
                <a:t>ртуть</a:t>
              </a:r>
              <a:endParaRPr lang="ru-RU" sz="3200" dirty="0">
                <a:solidFill>
                  <a:srgbClr val="FF0000"/>
                </a:solidFill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786182" y="3929066"/>
              <a:ext cx="1214446" cy="1357322"/>
            </a:xfrm>
            <a:prstGeom prst="rect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dirty="0" smtClean="0">
                  <a:solidFill>
                    <a:srgbClr val="FF0000"/>
                  </a:solidFill>
                </a:rPr>
                <a:t>керосин</a:t>
              </a:r>
              <a:endParaRPr lang="ru-RU" sz="3200" dirty="0">
                <a:solidFill>
                  <a:srgbClr val="FF0000"/>
                </a:solidFill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857356" y="4000504"/>
              <a:ext cx="1285884" cy="1285884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dirty="0" smtClean="0">
                  <a:solidFill>
                    <a:srgbClr val="FF0000"/>
                  </a:solidFill>
                </a:rPr>
                <a:t>вода</a:t>
              </a:r>
              <a:endParaRPr lang="ru-RU" sz="3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357422" y="4000504"/>
            <a:ext cx="4643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1             2             3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00496" y="4929198"/>
            <a:ext cx="15808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  <a:endParaRPr lang="ru-RU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0"/>
            <a:ext cx="89297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 два цилиндрических сосуда разной формы налита вода равной массы. </a:t>
            </a:r>
          </a:p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Одинаково ли давление на дно сосудов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9"/>
          <p:cNvGrpSpPr/>
          <p:nvPr/>
        </p:nvGrpSpPr>
        <p:grpSpPr>
          <a:xfrm>
            <a:off x="1714480" y="2000240"/>
            <a:ext cx="5429288" cy="2430480"/>
            <a:chOff x="1285852" y="2071678"/>
            <a:chExt cx="5429288" cy="2430480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4143372" y="3143248"/>
              <a:ext cx="2286016" cy="100013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000232" y="2071678"/>
              <a:ext cx="1285884" cy="200026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2000232" y="2500306"/>
              <a:ext cx="1285884" cy="20002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143372" y="3500438"/>
              <a:ext cx="2286016" cy="10001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" name="Прямая соединительная линия 5"/>
            <p:cNvCxnSpPr/>
            <p:nvPr/>
          </p:nvCxnSpPr>
          <p:spPr>
            <a:xfrm>
              <a:off x="1285852" y="4500570"/>
              <a:ext cx="5429288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Прямоугольник 10"/>
          <p:cNvSpPr/>
          <p:nvPr/>
        </p:nvSpPr>
        <p:spPr>
          <a:xfrm>
            <a:off x="3929058" y="4857760"/>
            <a:ext cx="158088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  <a:endParaRPr lang="ru-RU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2852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 сосуде с керосином два отверстия  закрыты резиновыми плёнками.</a:t>
            </a:r>
          </a:p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Резиновые плёнки будут одинаково  прогнуты?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3571868" y="2714620"/>
            <a:ext cx="1571636" cy="2057408"/>
            <a:chOff x="2643174" y="2500306"/>
            <a:chExt cx="1571636" cy="2057408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2643174" y="2500306"/>
              <a:ext cx="1343028" cy="184309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2643174" y="2714620"/>
              <a:ext cx="1343028" cy="184309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000496" y="3000372"/>
              <a:ext cx="214314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4000496" y="3786190"/>
              <a:ext cx="214314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3428992" y="5072074"/>
            <a:ext cx="158088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  <a:endParaRPr lang="ru-RU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2786050" y="3071810"/>
            <a:ext cx="2786082" cy="3000396"/>
            <a:chOff x="3143240" y="2357430"/>
            <a:chExt cx="2786082" cy="3000396"/>
          </a:xfrm>
        </p:grpSpPr>
        <p:sp>
          <p:nvSpPr>
            <p:cNvPr id="3" name="Параллелограмм 2"/>
            <p:cNvSpPr/>
            <p:nvPr/>
          </p:nvSpPr>
          <p:spPr>
            <a:xfrm>
              <a:off x="3286116" y="2357430"/>
              <a:ext cx="2643206" cy="2643206"/>
            </a:xfrm>
            <a:prstGeom prst="parallelogram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Параллелограмм 1"/>
            <p:cNvSpPr/>
            <p:nvPr/>
          </p:nvSpPr>
          <p:spPr>
            <a:xfrm>
              <a:off x="3214678" y="2714620"/>
              <a:ext cx="2643206" cy="2643206"/>
            </a:xfrm>
            <a:prstGeom prst="parallelogram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араллелограмм 3"/>
            <p:cNvSpPr/>
            <p:nvPr/>
          </p:nvSpPr>
          <p:spPr>
            <a:xfrm>
              <a:off x="5357818" y="4143380"/>
              <a:ext cx="357190" cy="500066"/>
            </a:xfrm>
            <a:prstGeom prst="parallelogram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араллелограмм 4"/>
            <p:cNvSpPr/>
            <p:nvPr/>
          </p:nvSpPr>
          <p:spPr>
            <a:xfrm>
              <a:off x="3143240" y="4143380"/>
              <a:ext cx="357190" cy="500066"/>
            </a:xfrm>
            <a:prstGeom prst="parallelogram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" y="0"/>
            <a:ext cx="91439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сосуде с молоком, имеющем форму , указанную на рисунке, два одинаковых отверстия закрыты тонкой резиновой пленкой. Резиновые пленки в отверстиях сосуда будут прогнуты одинаково?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929454" y="4643446"/>
            <a:ext cx="111280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0909AB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endParaRPr lang="ru-RU" sz="7200" b="1" dirty="0">
              <a:solidFill>
                <a:srgbClr val="0909AB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357290" y="2071678"/>
          <a:ext cx="6548463" cy="30926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82821"/>
                <a:gridCol w="2182821"/>
                <a:gridCol w="2182821"/>
              </a:tblGrid>
              <a:tr h="781148">
                <a:tc>
                  <a:txBody>
                    <a:bodyPr/>
                    <a:lstStyle/>
                    <a:p>
                      <a:pPr algn="ctr"/>
                      <a:endParaRPr lang="ru-RU" sz="2800" b="1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вода</a:t>
                      </a:r>
                      <a:endParaRPr lang="ru-RU" sz="28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керосин</a:t>
                      </a:r>
                      <a:endParaRPr lang="ru-RU" sz="28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ртуть</a:t>
                      </a:r>
                      <a:endParaRPr lang="ru-RU" sz="28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147810">
                <a:tc>
                  <a:txBody>
                    <a:bodyPr/>
                    <a:lstStyle/>
                    <a:p>
                      <a:endParaRPr lang="ru-RU" sz="2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00364" y="857232"/>
            <a:ext cx="31333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Упр.15 №1</a:t>
            </a:r>
            <a:endParaRPr lang="ru-RU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85918" y="3714752"/>
            <a:ext cx="1346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6 000 Па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9058" y="3714752"/>
            <a:ext cx="134684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4 800 Па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215074" y="3714752"/>
            <a:ext cx="150073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81 600 Па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9" y="0"/>
            <a:ext cx="9108299" cy="683608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>
            <a:solidFill>
              <a:schemeClr val="accent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округ\1\0_2eaa3_fd7818ac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044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округ\1\ph086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5562600" cy="4000500"/>
          </a:xfrm>
          <a:prstGeom prst="rect">
            <a:avLst/>
          </a:prstGeom>
          <a:noFill/>
        </p:spPr>
      </p:pic>
      <p:pic>
        <p:nvPicPr>
          <p:cNvPr id="4" name="Picture 8" descr="svu__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429388" y="2714620"/>
            <a:ext cx="2094989" cy="3714776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округ\1\20701981-podvodnaj_lodka_ekaterinburg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428604"/>
            <a:ext cx="7429553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округ\1\Untitled-33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714356"/>
            <a:ext cx="7334306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creen_ваня_class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4099" name="WordArt 3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714348" y="4429132"/>
            <a:ext cx="7848600" cy="1828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ФИЗИЧЕСКИЙ ОКЕАН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округ\1\article-1039573-021B063100000578-437_468x302_popu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714356"/>
            <a:ext cx="7050518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26988_Penguins-Screensaver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428736"/>
            <a:ext cx="47879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000100" y="428604"/>
            <a:ext cx="71594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Королевский пингвин</a:t>
            </a:r>
            <a:endParaRPr lang="ru-RU" sz="5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1736" y="714356"/>
            <a:ext cx="40664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28794" y="2428868"/>
            <a:ext cx="58496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§ 37, § 38, упр. 15 (2)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ca06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5867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фото рыб\pg-ml-015halibu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907b7a82b12633825df21d8c9a1698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650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фото рыб\0_63dc4_ec6c6660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53459018_1253261013_underwater-wallpaper-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55097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785794"/>
            <a:ext cx="5016500" cy="5040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85720" y="1000108"/>
            <a:ext cx="84296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Одинаковое ли давление оказывает жидкость на  дно сосуда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3042" y="5357826"/>
            <a:ext cx="58579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0909AB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endParaRPr lang="ru-RU" sz="7200" b="1" dirty="0">
              <a:solidFill>
                <a:srgbClr val="0909A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928662" y="2928934"/>
            <a:ext cx="6786610" cy="2071702"/>
            <a:chOff x="928662" y="2928934"/>
            <a:chExt cx="6786610" cy="2071702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>
              <a:off x="928662" y="4929198"/>
              <a:ext cx="6786610" cy="7143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Группа 13"/>
            <p:cNvGrpSpPr/>
            <p:nvPr/>
          </p:nvGrpSpPr>
          <p:grpSpPr>
            <a:xfrm>
              <a:off x="1393009" y="2928934"/>
              <a:ext cx="5929354" cy="2071702"/>
              <a:chOff x="1500166" y="2928934"/>
              <a:chExt cx="5929354" cy="2071702"/>
            </a:xfrm>
          </p:grpSpPr>
          <p:sp>
            <p:nvSpPr>
              <p:cNvPr id="2" name="Прямоугольник 1"/>
              <p:cNvSpPr/>
              <p:nvPr/>
            </p:nvSpPr>
            <p:spPr>
              <a:xfrm>
                <a:off x="1500166" y="3500438"/>
                <a:ext cx="1071570" cy="14287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dirty="0" smtClean="0"/>
                  <a:t>1</a:t>
                </a:r>
                <a:endParaRPr lang="ru-RU" sz="4400" dirty="0"/>
              </a:p>
            </p:txBody>
          </p:sp>
          <p:sp>
            <p:nvSpPr>
              <p:cNvPr id="3" name="Прямоугольник 2"/>
              <p:cNvSpPr/>
              <p:nvPr/>
            </p:nvSpPr>
            <p:spPr>
              <a:xfrm>
                <a:off x="1500166" y="2928934"/>
                <a:ext cx="1071570" cy="57150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4" name="Трапеция 3"/>
              <p:cNvSpPr/>
              <p:nvPr/>
            </p:nvSpPr>
            <p:spPr>
              <a:xfrm>
                <a:off x="3357554" y="3571876"/>
                <a:ext cx="1714512" cy="1357322"/>
              </a:xfrm>
              <a:prstGeom prst="trapezoi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dirty="0" smtClean="0"/>
                  <a:t>2</a:t>
                </a:r>
                <a:endParaRPr lang="ru-RU" sz="4400" dirty="0"/>
              </a:p>
            </p:txBody>
          </p:sp>
          <p:sp>
            <p:nvSpPr>
              <p:cNvPr id="6" name="Трапеция 5"/>
              <p:cNvSpPr/>
              <p:nvPr/>
            </p:nvSpPr>
            <p:spPr>
              <a:xfrm rot="10800000">
                <a:off x="5715008" y="3000372"/>
                <a:ext cx="1714512" cy="642942"/>
              </a:xfrm>
              <a:prstGeom prst="trapezoid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7" name="Трапеция 6"/>
              <p:cNvSpPr/>
              <p:nvPr/>
            </p:nvSpPr>
            <p:spPr>
              <a:xfrm rot="10800000">
                <a:off x="5857884" y="3643314"/>
                <a:ext cx="1428760" cy="1357322"/>
              </a:xfrm>
              <a:prstGeom prst="trapezoi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8" name="Трапеция 7"/>
              <p:cNvSpPr/>
              <p:nvPr/>
            </p:nvSpPr>
            <p:spPr>
              <a:xfrm>
                <a:off x="3714744" y="2928934"/>
                <a:ext cx="1000132" cy="642942"/>
              </a:xfrm>
              <a:prstGeom prst="trapezoid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6357950" y="3929066"/>
                <a:ext cx="428628" cy="6463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3600" b="0" cap="none" spc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3</a:t>
                </a:r>
                <a:endParaRPr lang="ru-RU" sz="3600" b="0" cap="none" spc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4247_Yrol37a</Template>
  <TotalTime>739</TotalTime>
  <Words>142</Words>
  <Application>Microsoft Office PowerPoint</Application>
  <PresentationFormat>Экран (4:3)</PresentationFormat>
  <Paragraphs>35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Открытый урок по физике по теме «Давление в жидкости»  7 класс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</dc:creator>
  <cp:lastModifiedBy>Школа-Главный</cp:lastModifiedBy>
  <cp:revision>76</cp:revision>
  <dcterms:created xsi:type="dcterms:W3CDTF">2013-01-20T08:10:24Z</dcterms:created>
  <dcterms:modified xsi:type="dcterms:W3CDTF">2018-10-10T05:28:46Z</dcterms:modified>
</cp:coreProperties>
</file>