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77" r:id="rId11"/>
    <p:sldId id="270" r:id="rId12"/>
    <p:sldId id="274" r:id="rId13"/>
    <p:sldId id="275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AF88-F26C-44A7-AE58-DE90569624F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8B92B-4030-4E6F-8923-1452E9B1F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58BB-0EE9-433E-95E2-BCA29CA1A55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DB63-6A96-4B31-A39C-67F81074AC2B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DE5F-09C6-4DD1-B7D7-F48E5D68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d36efffaa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75"/>
            <a:ext cx="242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Рисунок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 rot="-1629030">
            <a:off x="1692275" y="-315913"/>
            <a:ext cx="6551613" cy="455453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Распределительный </a:t>
            </a:r>
          </a:p>
          <a:p>
            <a:pPr algn="ctr"/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закон</a:t>
            </a:r>
            <a:r>
              <a:rPr lang="ru-RU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FF"/>
                    </a:gs>
                    <a:gs pos="50000">
                      <a:srgbClr val="0066CC"/>
                    </a:gs>
                    <a:gs pos="100000">
                      <a:srgbClr val="66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.</a:t>
            </a:r>
            <a:endParaRPr lang="ru-RU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FF"/>
                  </a:gs>
                  <a:gs pos="50000">
                    <a:srgbClr val="0066CC"/>
                  </a:gs>
                  <a:gs pos="100000">
                    <a:srgbClr val="66FF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88913"/>
            <a:ext cx="3240087" cy="6223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FF"/>
                </a:solidFill>
                <a:latin typeface="Georgia" pitchFamily="18" charset="0"/>
              </a:rPr>
              <a:t>5 класс.</a:t>
            </a:r>
          </a:p>
        </p:txBody>
      </p:sp>
      <p:sp>
        <p:nvSpPr>
          <p:cNvPr id="10246" name="WordArt 9"/>
          <p:cNvSpPr>
            <a:spLocks noChangeArrowheads="1" noChangeShapeType="1" noTextEdit="1"/>
          </p:cNvSpPr>
          <p:nvPr/>
        </p:nvSpPr>
        <p:spPr bwMode="auto">
          <a:xfrm rot="956723">
            <a:off x="3708400" y="765175"/>
            <a:ext cx="2016125" cy="298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 + b = b + a</a:t>
            </a:r>
            <a:endParaRPr lang="ru-RU" sz="3600" b="1" i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7" name="WordArt 10"/>
          <p:cNvSpPr>
            <a:spLocks noChangeArrowheads="1" noChangeShapeType="1" noTextEdit="1"/>
          </p:cNvSpPr>
          <p:nvPr/>
        </p:nvSpPr>
        <p:spPr bwMode="auto">
          <a:xfrm rot="-1858456">
            <a:off x="2843213" y="4941888"/>
            <a:ext cx="3598862" cy="3603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pt-BR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(a + b) + c = a + (b + c)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-2098876">
            <a:off x="323850" y="1196975"/>
            <a:ext cx="1512888" cy="288925"/>
            <a:chOff x="1746" y="3203"/>
            <a:chExt cx="2404" cy="499"/>
          </a:xfrm>
        </p:grpSpPr>
        <p:sp>
          <p:nvSpPr>
            <p:cNvPr id="10258" name="Oval 13"/>
            <p:cNvSpPr>
              <a:spLocks noChangeArrowheads="1"/>
            </p:cNvSpPr>
            <p:nvPr/>
          </p:nvSpPr>
          <p:spPr bwMode="auto">
            <a:xfrm>
              <a:off x="2154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Oval 14"/>
            <p:cNvSpPr>
              <a:spLocks noChangeArrowheads="1"/>
            </p:cNvSpPr>
            <p:nvPr/>
          </p:nvSpPr>
          <p:spPr bwMode="auto">
            <a:xfrm>
              <a:off x="3696" y="3475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746" y="3203"/>
              <a:ext cx="2404" cy="499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en-US" sz="32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b = b   a</a:t>
              </a:r>
              <a:endParaRPr lang="ru-RU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3137086">
            <a:off x="7727951" y="530225"/>
            <a:ext cx="1122362" cy="160337"/>
            <a:chOff x="1746" y="1979"/>
            <a:chExt cx="3175" cy="771"/>
          </a:xfrm>
        </p:grpSpPr>
        <p:sp>
          <p:nvSpPr>
            <p:cNvPr id="10256" name="Oval 17"/>
            <p:cNvSpPr>
              <a:spLocks noChangeArrowheads="1"/>
            </p:cNvSpPr>
            <p:nvPr/>
          </p:nvSpPr>
          <p:spPr bwMode="auto">
            <a:xfrm>
              <a:off x="2562" y="2387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746" y="1979"/>
              <a:ext cx="3175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0 = 0</a:t>
              </a:r>
              <a:endParaRPr lang="ru-RU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728647">
            <a:off x="2208213" y="2944813"/>
            <a:ext cx="1368425" cy="215900"/>
            <a:chOff x="1746" y="1979"/>
            <a:chExt cx="3175" cy="771"/>
          </a:xfrm>
        </p:grpSpPr>
        <p:sp>
          <p:nvSpPr>
            <p:cNvPr id="10254" name="Oval 20"/>
            <p:cNvSpPr>
              <a:spLocks noChangeArrowheads="1"/>
            </p:cNvSpPr>
            <p:nvPr/>
          </p:nvSpPr>
          <p:spPr bwMode="auto">
            <a:xfrm>
              <a:off x="2562" y="2387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746" y="1979"/>
              <a:ext cx="3175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1 = </a:t>
              </a:r>
              <a:r>
                <a:rPr lang="ru-RU" sz="32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а</a:t>
              </a:r>
            </a:p>
          </p:txBody>
        </p:sp>
      </p:grpSp>
      <p:sp>
        <p:nvSpPr>
          <p:cNvPr id="10251" name="WordArt 25"/>
          <p:cNvSpPr>
            <a:spLocks noChangeArrowheads="1" noChangeShapeType="1" noTextEdit="1"/>
          </p:cNvSpPr>
          <p:nvPr/>
        </p:nvSpPr>
        <p:spPr bwMode="auto">
          <a:xfrm rot="385883">
            <a:off x="5651500" y="5229225"/>
            <a:ext cx="12954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: b = c</a:t>
            </a:r>
            <a:endParaRPr lang="ru-RU" sz="3200" b="1" i="1" kern="10" dirty="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2" name="WordArt 26"/>
          <p:cNvSpPr>
            <a:spLocks noChangeArrowheads="1" noChangeShapeType="1" noTextEdit="1"/>
          </p:cNvSpPr>
          <p:nvPr/>
        </p:nvSpPr>
        <p:spPr bwMode="auto">
          <a:xfrm>
            <a:off x="2268538" y="1125538"/>
            <a:ext cx="1152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 : a = 1</a:t>
            </a:r>
            <a:endParaRPr lang="ru-RU" sz="3200" b="1" i="1" kern="10">
              <a:ln w="1905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3" name="WordArt 27"/>
          <p:cNvSpPr>
            <a:spLocks noChangeArrowheads="1" noChangeShapeType="1" noTextEdit="1"/>
          </p:cNvSpPr>
          <p:nvPr/>
        </p:nvSpPr>
        <p:spPr bwMode="auto">
          <a:xfrm rot="-1023715">
            <a:off x="5651500" y="2276475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0 : а = 0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Масса чашки 140 г, а масса блюдца 180 г. Купили 12 чашек с блюдцами. Сколько весит эта покупка? На сколько купленные чашки легче купленных блюдец?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68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Масса чашки 140 г, а масса блюдца 180 г. Купили 12 чашек с блюдцами. Сколько весит эта покупка? На сколько купленные чашки легче купленных блюдец</a:t>
            </a:r>
            <a:r>
              <a:rPr lang="ru-RU" sz="3100" b="1" dirty="0" smtClean="0"/>
              <a:t>?</a:t>
            </a:r>
            <a:br>
              <a:rPr lang="ru-RU" sz="3100" b="1" dirty="0" smtClean="0"/>
            </a:br>
            <a:r>
              <a:rPr lang="ru-RU" sz="3100" b="1" u="sng" dirty="0" smtClean="0"/>
              <a:t>Решение: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140∙12+180∙12=3840(г)</a:t>
            </a:r>
            <a:br>
              <a:rPr lang="ru-RU" dirty="0" smtClean="0"/>
            </a:br>
            <a:r>
              <a:rPr lang="ru-RU" dirty="0" smtClean="0"/>
              <a:t>(140+180)∙12=3840(г)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231892"/>
              </p:ext>
            </p:extLst>
          </p:nvPr>
        </p:nvGraphicFramePr>
        <p:xfrm>
          <a:off x="457200" y="3789040"/>
          <a:ext cx="8229600" cy="252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094"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 одного предмета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предметов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масса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9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140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12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9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180 г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12</a:t>
                      </a:r>
                      <a:r>
                        <a:rPr lang="ru-RU" baseline="0" dirty="0" smtClean="0"/>
                        <a:t> штук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6" name="AutoShape 2"/>
          <p:cNvSpPr>
            <a:spLocks/>
          </p:cNvSpPr>
          <p:nvPr/>
        </p:nvSpPr>
        <p:spPr bwMode="auto">
          <a:xfrm>
            <a:off x="7092280" y="4365104"/>
            <a:ext cx="315466" cy="1080120"/>
          </a:xfrm>
          <a:prstGeom prst="righ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148263" y="1268413"/>
            <a:ext cx="1079500" cy="10795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E7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4824413" y="2265363"/>
            <a:ext cx="547687" cy="533400"/>
          </a:xfrm>
          <a:custGeom>
            <a:avLst/>
            <a:gdLst>
              <a:gd name="T0" fmla="*/ 547687 w 345"/>
              <a:gd name="T1" fmla="*/ 0 h 336"/>
              <a:gd name="T2" fmla="*/ 0 w 345"/>
              <a:gd name="T3" fmla="*/ 533400 h 336"/>
              <a:gd name="T4" fmla="*/ 0 60000 65536"/>
              <a:gd name="T5" fmla="*/ 0 60000 65536"/>
              <a:gd name="T6" fmla="*/ 0 w 345"/>
              <a:gd name="T7" fmla="*/ 0 h 336"/>
              <a:gd name="T8" fmla="*/ 345 w 345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1472" y="1285860"/>
            <a:ext cx="5688013" cy="3529012"/>
            <a:chOff x="340" y="799"/>
            <a:chExt cx="3583" cy="2223"/>
          </a:xfrm>
        </p:grpSpPr>
        <p:sp>
          <p:nvSpPr>
            <p:cNvPr id="25610" name="Oval 4"/>
            <p:cNvSpPr>
              <a:spLocks noChangeArrowheads="1"/>
            </p:cNvSpPr>
            <p:nvPr/>
          </p:nvSpPr>
          <p:spPr bwMode="auto">
            <a:xfrm>
              <a:off x="340" y="232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611" name="Oval 5"/>
            <p:cNvSpPr>
              <a:spLocks noChangeArrowheads="1"/>
            </p:cNvSpPr>
            <p:nvPr/>
          </p:nvSpPr>
          <p:spPr bwMode="auto"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12" name="Oval 6"/>
            <p:cNvSpPr>
              <a:spLocks noChangeArrowheads="1"/>
            </p:cNvSpPr>
            <p:nvPr/>
          </p:nvSpPr>
          <p:spPr bwMode="auto"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3" name="Oval 7"/>
            <p:cNvSpPr>
              <a:spLocks noChangeArrowheads="1"/>
            </p:cNvSpPr>
            <p:nvPr/>
          </p:nvSpPr>
          <p:spPr bwMode="auto"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14" name="Oval 8"/>
            <p:cNvSpPr>
              <a:spLocks noChangeArrowheads="1"/>
            </p:cNvSpPr>
            <p:nvPr/>
          </p:nvSpPr>
          <p:spPr bwMode="auto">
            <a:xfrm>
              <a:off x="324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5615" name="Line 10"/>
            <p:cNvSpPr>
              <a:spLocks noChangeShapeType="1"/>
            </p:cNvSpPr>
            <p:nvPr/>
          </p:nvSpPr>
          <p:spPr bwMode="auto">
            <a:xfrm flipH="1">
              <a:off x="748" y="1570"/>
              <a:ext cx="499" cy="7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1"/>
            <p:cNvSpPr>
              <a:spLocks/>
            </p:cNvSpPr>
            <p:nvPr/>
          </p:nvSpPr>
          <p:spPr bwMode="auto">
            <a:xfrm>
              <a:off x="1243" y="1571"/>
              <a:ext cx="452" cy="768"/>
            </a:xfrm>
            <a:custGeom>
              <a:avLst/>
              <a:gdLst>
                <a:gd name="T0" fmla="*/ 0 w 452"/>
                <a:gd name="T1" fmla="*/ 0 h 768"/>
                <a:gd name="T2" fmla="*/ 452 w 452"/>
                <a:gd name="T3" fmla="*/ 768 h 768"/>
                <a:gd name="T4" fmla="*/ 0 60000 65536"/>
                <a:gd name="T5" fmla="*/ 0 60000 65536"/>
                <a:gd name="T6" fmla="*/ 0 w 452"/>
                <a:gd name="T7" fmla="*/ 0 h 768"/>
                <a:gd name="T8" fmla="*/ 452 w 452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2"/>
            <p:cNvSpPr>
              <a:spLocks/>
            </p:cNvSpPr>
            <p:nvPr/>
          </p:nvSpPr>
          <p:spPr bwMode="auto">
            <a:xfrm>
              <a:off x="1224" y="1581"/>
              <a:ext cx="1843" cy="192"/>
            </a:xfrm>
            <a:custGeom>
              <a:avLst/>
              <a:gdLst>
                <a:gd name="T0" fmla="*/ 1843 w 1843"/>
                <a:gd name="T1" fmla="*/ 192 h 192"/>
                <a:gd name="T2" fmla="*/ 0 w 1843"/>
                <a:gd name="T3" fmla="*/ 0 h 192"/>
                <a:gd name="T4" fmla="*/ 0 60000 65536"/>
                <a:gd name="T5" fmla="*/ 0 60000 65536"/>
                <a:gd name="T6" fmla="*/ 0 w 1843"/>
                <a:gd name="T7" fmla="*/ 0 h 192"/>
                <a:gd name="T8" fmla="*/ 1843 w 1843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4"/>
            <p:cNvSpPr>
              <a:spLocks/>
            </p:cNvSpPr>
            <p:nvPr/>
          </p:nvSpPr>
          <p:spPr bwMode="auto">
            <a:xfrm>
              <a:off x="2693" y="1763"/>
              <a:ext cx="355" cy="576"/>
            </a:xfrm>
            <a:custGeom>
              <a:avLst/>
              <a:gdLst>
                <a:gd name="T0" fmla="*/ 355 w 355"/>
                <a:gd name="T1" fmla="*/ 0 h 576"/>
                <a:gd name="T2" fmla="*/ 0 w 355"/>
                <a:gd name="T3" fmla="*/ 576 h 576"/>
                <a:gd name="T4" fmla="*/ 0 60000 65536"/>
                <a:gd name="T5" fmla="*/ 0 60000 65536"/>
                <a:gd name="T6" fmla="*/ 0 w 355"/>
                <a:gd name="T7" fmla="*/ 0 h 576"/>
                <a:gd name="T8" fmla="*/ 355 w 355"/>
                <a:gd name="T9" fmla="*/ 576 h 5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5"/>
            <p:cNvSpPr>
              <a:spLocks/>
            </p:cNvSpPr>
            <p:nvPr/>
          </p:nvSpPr>
          <p:spPr bwMode="auto">
            <a:xfrm>
              <a:off x="3058" y="1782"/>
              <a:ext cx="336" cy="605"/>
            </a:xfrm>
            <a:custGeom>
              <a:avLst/>
              <a:gdLst>
                <a:gd name="T0" fmla="*/ 0 w 336"/>
                <a:gd name="T1" fmla="*/ 0 h 605"/>
                <a:gd name="T2" fmla="*/ 336 w 336"/>
                <a:gd name="T3" fmla="*/ 605 h 605"/>
                <a:gd name="T4" fmla="*/ 0 60000 65536"/>
                <a:gd name="T5" fmla="*/ 0 60000 65536"/>
                <a:gd name="T6" fmla="*/ 0 w 336"/>
                <a:gd name="T7" fmla="*/ 0 h 605"/>
                <a:gd name="T8" fmla="*/ 336 w 336"/>
                <a:gd name="T9" fmla="*/ 605 h 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Oval 16"/>
            <p:cNvSpPr>
              <a:spLocks noChangeArrowheads="1"/>
            </p:cNvSpPr>
            <p:nvPr/>
          </p:nvSpPr>
          <p:spPr bwMode="auto"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1" name="Oval 17"/>
            <p:cNvSpPr>
              <a:spLocks noChangeArrowheads="1"/>
            </p:cNvSpPr>
            <p:nvPr/>
          </p:nvSpPr>
          <p:spPr bwMode="auto"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2" name="Freeform 19"/>
            <p:cNvSpPr>
              <a:spLocks/>
            </p:cNvSpPr>
            <p:nvPr/>
          </p:nvSpPr>
          <p:spPr bwMode="auto">
            <a:xfrm>
              <a:off x="909" y="799"/>
              <a:ext cx="174" cy="311"/>
            </a:xfrm>
            <a:custGeom>
              <a:avLst/>
              <a:gdLst>
                <a:gd name="T0" fmla="*/ 174 w 174"/>
                <a:gd name="T1" fmla="*/ 139 h 311"/>
                <a:gd name="T2" fmla="*/ 0 w 174"/>
                <a:gd name="T3" fmla="*/ 0 h 311"/>
                <a:gd name="T4" fmla="*/ 40 w 174"/>
                <a:gd name="T5" fmla="*/ 311 h 311"/>
                <a:gd name="T6" fmla="*/ 0 60000 65536"/>
                <a:gd name="T7" fmla="*/ 0 60000 65536"/>
                <a:gd name="T8" fmla="*/ 0 60000 65536"/>
                <a:gd name="T9" fmla="*/ 0 w 174"/>
                <a:gd name="T10" fmla="*/ 0 h 311"/>
                <a:gd name="T11" fmla="*/ 174 w 174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Freeform 20"/>
            <p:cNvSpPr>
              <a:spLocks/>
            </p:cNvSpPr>
            <p:nvPr/>
          </p:nvSpPr>
          <p:spPr bwMode="auto">
            <a:xfrm>
              <a:off x="1467" y="851"/>
              <a:ext cx="240" cy="269"/>
            </a:xfrm>
            <a:custGeom>
              <a:avLst/>
              <a:gdLst>
                <a:gd name="T0" fmla="*/ 135 w 240"/>
                <a:gd name="T1" fmla="*/ 269 h 269"/>
                <a:gd name="T2" fmla="*/ 240 w 240"/>
                <a:gd name="T3" fmla="*/ 0 h 269"/>
                <a:gd name="T4" fmla="*/ 0 w 240"/>
                <a:gd name="T5" fmla="*/ 106 h 269"/>
                <a:gd name="T6" fmla="*/ 0 60000 65536"/>
                <a:gd name="T7" fmla="*/ 0 60000 65536"/>
                <a:gd name="T8" fmla="*/ 0 60000 65536"/>
                <a:gd name="T9" fmla="*/ 0 w 240"/>
                <a:gd name="T10" fmla="*/ 0 h 269"/>
                <a:gd name="T11" fmla="*/ 240 w 240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4" name="Oval 21"/>
            <p:cNvSpPr>
              <a:spLocks noChangeArrowheads="1"/>
            </p:cNvSpPr>
            <p:nvPr/>
          </p:nvSpPr>
          <p:spPr bwMode="auto"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625" name="Freeform 22"/>
            <p:cNvSpPr>
              <a:spLocks/>
            </p:cNvSpPr>
            <p:nvPr/>
          </p:nvSpPr>
          <p:spPr bwMode="auto">
            <a:xfrm>
              <a:off x="1429" y="1254"/>
              <a:ext cx="499" cy="90"/>
            </a:xfrm>
            <a:custGeom>
              <a:avLst/>
              <a:gdLst>
                <a:gd name="T0" fmla="*/ 0 w 499"/>
                <a:gd name="T1" fmla="*/ 90 h 90"/>
                <a:gd name="T2" fmla="*/ 499 w 499"/>
                <a:gd name="T3" fmla="*/ 0 h 90"/>
                <a:gd name="T4" fmla="*/ 0 60000 65536"/>
                <a:gd name="T5" fmla="*/ 0 60000 65536"/>
                <a:gd name="T6" fmla="*/ 0 w 499"/>
                <a:gd name="T7" fmla="*/ 0 h 90"/>
                <a:gd name="T8" fmla="*/ 499 w 499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23"/>
            <p:cNvSpPr>
              <a:spLocks/>
            </p:cNvSpPr>
            <p:nvPr/>
          </p:nvSpPr>
          <p:spPr bwMode="auto">
            <a:xfrm>
              <a:off x="1429" y="1389"/>
              <a:ext cx="672" cy="38"/>
            </a:xfrm>
            <a:custGeom>
              <a:avLst/>
              <a:gdLst>
                <a:gd name="T0" fmla="*/ 0 w 672"/>
                <a:gd name="T1" fmla="*/ 0 h 38"/>
                <a:gd name="T2" fmla="*/ 672 w 672"/>
                <a:gd name="T3" fmla="*/ 38 h 38"/>
                <a:gd name="T4" fmla="*/ 0 60000 65536"/>
                <a:gd name="T5" fmla="*/ 0 60000 65536"/>
                <a:gd name="T6" fmla="*/ 0 w 672"/>
                <a:gd name="T7" fmla="*/ 0 h 38"/>
                <a:gd name="T8" fmla="*/ 672 w 67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7" name="Freeform 24"/>
            <p:cNvSpPr>
              <a:spLocks/>
            </p:cNvSpPr>
            <p:nvPr/>
          </p:nvSpPr>
          <p:spPr bwMode="auto">
            <a:xfrm>
              <a:off x="1429" y="1434"/>
              <a:ext cx="509" cy="128"/>
            </a:xfrm>
            <a:custGeom>
              <a:avLst/>
              <a:gdLst>
                <a:gd name="T0" fmla="*/ 0 w 509"/>
                <a:gd name="T1" fmla="*/ 0 h 128"/>
                <a:gd name="T2" fmla="*/ 509 w 509"/>
                <a:gd name="T3" fmla="*/ 128 h 128"/>
                <a:gd name="T4" fmla="*/ 0 60000 65536"/>
                <a:gd name="T5" fmla="*/ 0 60000 65536"/>
                <a:gd name="T6" fmla="*/ 0 w 509"/>
                <a:gd name="T7" fmla="*/ 0 h 128"/>
                <a:gd name="T8" fmla="*/ 509 w 509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25"/>
            <p:cNvSpPr>
              <a:spLocks/>
            </p:cNvSpPr>
            <p:nvPr/>
          </p:nvSpPr>
          <p:spPr bwMode="auto">
            <a:xfrm>
              <a:off x="622" y="1434"/>
              <a:ext cx="488" cy="166"/>
            </a:xfrm>
            <a:custGeom>
              <a:avLst/>
              <a:gdLst>
                <a:gd name="T0" fmla="*/ 0 w 488"/>
                <a:gd name="T1" fmla="*/ 166 h 166"/>
                <a:gd name="T2" fmla="*/ 488 w 488"/>
                <a:gd name="T3" fmla="*/ 0 h 166"/>
                <a:gd name="T4" fmla="*/ 0 60000 65536"/>
                <a:gd name="T5" fmla="*/ 0 60000 65536"/>
                <a:gd name="T6" fmla="*/ 0 w 488"/>
                <a:gd name="T7" fmla="*/ 0 h 166"/>
                <a:gd name="T8" fmla="*/ 488 w 488"/>
                <a:gd name="T9" fmla="*/ 166 h 1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26"/>
            <p:cNvSpPr>
              <a:spLocks/>
            </p:cNvSpPr>
            <p:nvPr/>
          </p:nvSpPr>
          <p:spPr bwMode="auto">
            <a:xfrm>
              <a:off x="382" y="1389"/>
              <a:ext cx="683" cy="1"/>
            </a:xfrm>
            <a:custGeom>
              <a:avLst/>
              <a:gdLst>
                <a:gd name="T0" fmla="*/ 0 w 683"/>
                <a:gd name="T1" fmla="*/ 0 h 1"/>
                <a:gd name="T2" fmla="*/ 683 w 683"/>
                <a:gd name="T3" fmla="*/ 0 h 1"/>
                <a:gd name="T4" fmla="*/ 0 60000 65536"/>
                <a:gd name="T5" fmla="*/ 0 60000 65536"/>
                <a:gd name="T6" fmla="*/ 0 w 683"/>
                <a:gd name="T7" fmla="*/ 0 h 1"/>
                <a:gd name="T8" fmla="*/ 683 w 6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27"/>
            <p:cNvSpPr>
              <a:spLocks/>
            </p:cNvSpPr>
            <p:nvPr/>
          </p:nvSpPr>
          <p:spPr bwMode="auto">
            <a:xfrm>
              <a:off x="498" y="1226"/>
              <a:ext cx="567" cy="118"/>
            </a:xfrm>
            <a:custGeom>
              <a:avLst/>
              <a:gdLst>
                <a:gd name="T0" fmla="*/ 0 w 567"/>
                <a:gd name="T1" fmla="*/ 0 h 118"/>
                <a:gd name="T2" fmla="*/ 567 w 567"/>
                <a:gd name="T3" fmla="*/ 118 h 118"/>
                <a:gd name="T4" fmla="*/ 0 60000 65536"/>
                <a:gd name="T5" fmla="*/ 0 60000 65536"/>
                <a:gd name="T6" fmla="*/ 0 w 567"/>
                <a:gd name="T7" fmla="*/ 0 h 118"/>
                <a:gd name="T8" fmla="*/ 567 w 56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Oval 28"/>
            <p:cNvSpPr>
              <a:spLocks noChangeArrowheads="1"/>
            </p:cNvSpPr>
            <p:nvPr/>
          </p:nvSpPr>
          <p:spPr bwMode="auto"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2" name="Oval 29"/>
            <p:cNvSpPr>
              <a:spLocks noChangeArrowheads="1"/>
            </p:cNvSpPr>
            <p:nvPr/>
          </p:nvSpPr>
          <p:spPr bwMode="auto"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3" name="Oval 30"/>
            <p:cNvSpPr>
              <a:spLocks noChangeArrowheads="1"/>
            </p:cNvSpPr>
            <p:nvPr/>
          </p:nvSpPr>
          <p:spPr bwMode="auto"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703" name="WordArt 31"/>
          <p:cNvSpPr>
            <a:spLocks noChangeArrowheads="1" noChangeShapeType="1" noTextEdit="1"/>
          </p:cNvSpPr>
          <p:nvPr/>
        </p:nvSpPr>
        <p:spPr bwMode="auto">
          <a:xfrm rot="2729382">
            <a:off x="5075237" y="1701801"/>
            <a:ext cx="3603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pic>
        <p:nvPicPr>
          <p:cNvPr id="28704" name="Picture 32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Составь выражение по рисунку и найди его значение при условии, что:  </a:t>
            </a:r>
          </a:p>
        </p:txBody>
      </p:sp>
      <p:sp>
        <p:nvSpPr>
          <p:cNvPr id="28708" name="WordArt 36"/>
          <p:cNvSpPr>
            <a:spLocks noChangeArrowheads="1" noChangeShapeType="1" noTextEdit="1"/>
          </p:cNvSpPr>
          <p:nvPr/>
        </p:nvSpPr>
        <p:spPr bwMode="auto"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8709" name="WordArt 37"/>
          <p:cNvSpPr>
            <a:spLocks noChangeArrowheads="1" noChangeShapeType="1" noTextEdit="1"/>
          </p:cNvSpPr>
          <p:nvPr/>
        </p:nvSpPr>
        <p:spPr bwMode="auto">
          <a:xfrm rot="162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5" grpId="0" animBg="1"/>
      <p:bldP spid="28703" grpId="0" animBg="1"/>
      <p:bldP spid="28705" grpId="0" animBg="1"/>
      <p:bldP spid="28708" grpId="0" animBg="1"/>
      <p:bldP spid="287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auto">
          <a:xfrm>
            <a:off x="4824413" y="2265363"/>
            <a:ext cx="547687" cy="533400"/>
          </a:xfrm>
          <a:custGeom>
            <a:avLst/>
            <a:gdLst>
              <a:gd name="T0" fmla="*/ 547687 w 345"/>
              <a:gd name="T1" fmla="*/ 0 h 336"/>
              <a:gd name="T2" fmla="*/ 0 w 345"/>
              <a:gd name="T3" fmla="*/ 533400 h 336"/>
              <a:gd name="T4" fmla="*/ 0 60000 65536"/>
              <a:gd name="T5" fmla="*/ 0 60000 65536"/>
              <a:gd name="T6" fmla="*/ 0 w 345"/>
              <a:gd name="T7" fmla="*/ 0 h 336"/>
              <a:gd name="T8" fmla="*/ 345 w 345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" y="1268413"/>
            <a:ext cx="5651500" cy="3597274"/>
            <a:chOff x="360" y="799"/>
            <a:chExt cx="3560" cy="2266"/>
          </a:xfrm>
        </p:grpSpPr>
        <p:sp>
          <p:nvSpPr>
            <p:cNvPr id="26637" name="Oval 5"/>
            <p:cNvSpPr>
              <a:spLocks noChangeArrowheads="1"/>
            </p:cNvSpPr>
            <p:nvPr/>
          </p:nvSpPr>
          <p:spPr bwMode="auto">
            <a:xfrm>
              <a:off x="360" y="234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638" name="Oval 6"/>
            <p:cNvSpPr>
              <a:spLocks noChangeArrowheads="1"/>
            </p:cNvSpPr>
            <p:nvPr/>
          </p:nvSpPr>
          <p:spPr bwMode="auto"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6639" name="Oval 7"/>
            <p:cNvSpPr>
              <a:spLocks noChangeArrowheads="1"/>
            </p:cNvSpPr>
            <p:nvPr/>
          </p:nvSpPr>
          <p:spPr bwMode="auto"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Oval 8"/>
            <p:cNvSpPr>
              <a:spLocks noChangeArrowheads="1"/>
            </p:cNvSpPr>
            <p:nvPr/>
          </p:nvSpPr>
          <p:spPr bwMode="auto"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6641" name="Oval 9"/>
            <p:cNvSpPr>
              <a:spLocks noChangeArrowheads="1"/>
            </p:cNvSpPr>
            <p:nvPr/>
          </p:nvSpPr>
          <p:spPr bwMode="auto">
            <a:xfrm>
              <a:off x="3240" y="2385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6642" name="Line 10"/>
            <p:cNvSpPr>
              <a:spLocks noChangeShapeType="1"/>
            </p:cNvSpPr>
            <p:nvPr/>
          </p:nvSpPr>
          <p:spPr bwMode="auto">
            <a:xfrm flipH="1">
              <a:off x="748" y="1570"/>
              <a:ext cx="499" cy="7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11"/>
            <p:cNvSpPr>
              <a:spLocks/>
            </p:cNvSpPr>
            <p:nvPr/>
          </p:nvSpPr>
          <p:spPr bwMode="auto">
            <a:xfrm>
              <a:off x="1243" y="1571"/>
              <a:ext cx="452" cy="768"/>
            </a:xfrm>
            <a:custGeom>
              <a:avLst/>
              <a:gdLst>
                <a:gd name="T0" fmla="*/ 0 w 452"/>
                <a:gd name="T1" fmla="*/ 0 h 768"/>
                <a:gd name="T2" fmla="*/ 452 w 452"/>
                <a:gd name="T3" fmla="*/ 768 h 768"/>
                <a:gd name="T4" fmla="*/ 0 60000 65536"/>
                <a:gd name="T5" fmla="*/ 0 60000 65536"/>
                <a:gd name="T6" fmla="*/ 0 w 452"/>
                <a:gd name="T7" fmla="*/ 0 h 768"/>
                <a:gd name="T8" fmla="*/ 452 w 452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12"/>
            <p:cNvSpPr>
              <a:spLocks/>
            </p:cNvSpPr>
            <p:nvPr/>
          </p:nvSpPr>
          <p:spPr bwMode="auto">
            <a:xfrm>
              <a:off x="1224" y="1581"/>
              <a:ext cx="1843" cy="192"/>
            </a:xfrm>
            <a:custGeom>
              <a:avLst/>
              <a:gdLst>
                <a:gd name="T0" fmla="*/ 1843 w 1843"/>
                <a:gd name="T1" fmla="*/ 192 h 192"/>
                <a:gd name="T2" fmla="*/ 0 w 1843"/>
                <a:gd name="T3" fmla="*/ 0 h 192"/>
                <a:gd name="T4" fmla="*/ 0 60000 65536"/>
                <a:gd name="T5" fmla="*/ 0 60000 65536"/>
                <a:gd name="T6" fmla="*/ 0 w 1843"/>
                <a:gd name="T7" fmla="*/ 0 h 192"/>
                <a:gd name="T8" fmla="*/ 1843 w 1843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13"/>
            <p:cNvSpPr>
              <a:spLocks/>
            </p:cNvSpPr>
            <p:nvPr/>
          </p:nvSpPr>
          <p:spPr bwMode="auto">
            <a:xfrm>
              <a:off x="2693" y="1763"/>
              <a:ext cx="355" cy="576"/>
            </a:xfrm>
            <a:custGeom>
              <a:avLst/>
              <a:gdLst>
                <a:gd name="T0" fmla="*/ 355 w 355"/>
                <a:gd name="T1" fmla="*/ 0 h 576"/>
                <a:gd name="T2" fmla="*/ 0 w 355"/>
                <a:gd name="T3" fmla="*/ 576 h 576"/>
                <a:gd name="T4" fmla="*/ 0 60000 65536"/>
                <a:gd name="T5" fmla="*/ 0 60000 65536"/>
                <a:gd name="T6" fmla="*/ 0 w 355"/>
                <a:gd name="T7" fmla="*/ 0 h 576"/>
                <a:gd name="T8" fmla="*/ 355 w 355"/>
                <a:gd name="T9" fmla="*/ 576 h 5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Freeform 14"/>
            <p:cNvSpPr>
              <a:spLocks/>
            </p:cNvSpPr>
            <p:nvPr/>
          </p:nvSpPr>
          <p:spPr bwMode="auto">
            <a:xfrm>
              <a:off x="3058" y="1782"/>
              <a:ext cx="336" cy="605"/>
            </a:xfrm>
            <a:custGeom>
              <a:avLst/>
              <a:gdLst>
                <a:gd name="T0" fmla="*/ 0 w 336"/>
                <a:gd name="T1" fmla="*/ 0 h 605"/>
                <a:gd name="T2" fmla="*/ 336 w 336"/>
                <a:gd name="T3" fmla="*/ 605 h 605"/>
                <a:gd name="T4" fmla="*/ 0 60000 65536"/>
                <a:gd name="T5" fmla="*/ 0 60000 65536"/>
                <a:gd name="T6" fmla="*/ 0 w 336"/>
                <a:gd name="T7" fmla="*/ 0 h 605"/>
                <a:gd name="T8" fmla="*/ 336 w 336"/>
                <a:gd name="T9" fmla="*/ 605 h 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Oval 15"/>
            <p:cNvSpPr>
              <a:spLocks noChangeArrowheads="1"/>
            </p:cNvSpPr>
            <p:nvPr/>
          </p:nvSpPr>
          <p:spPr bwMode="auto"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8" name="Oval 16"/>
            <p:cNvSpPr>
              <a:spLocks noChangeArrowheads="1"/>
            </p:cNvSpPr>
            <p:nvPr/>
          </p:nvSpPr>
          <p:spPr bwMode="auto"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Freeform 17"/>
            <p:cNvSpPr>
              <a:spLocks/>
            </p:cNvSpPr>
            <p:nvPr/>
          </p:nvSpPr>
          <p:spPr bwMode="auto">
            <a:xfrm>
              <a:off x="909" y="799"/>
              <a:ext cx="174" cy="311"/>
            </a:xfrm>
            <a:custGeom>
              <a:avLst/>
              <a:gdLst>
                <a:gd name="T0" fmla="*/ 174 w 174"/>
                <a:gd name="T1" fmla="*/ 139 h 311"/>
                <a:gd name="T2" fmla="*/ 0 w 174"/>
                <a:gd name="T3" fmla="*/ 0 h 311"/>
                <a:gd name="T4" fmla="*/ 40 w 174"/>
                <a:gd name="T5" fmla="*/ 311 h 311"/>
                <a:gd name="T6" fmla="*/ 0 60000 65536"/>
                <a:gd name="T7" fmla="*/ 0 60000 65536"/>
                <a:gd name="T8" fmla="*/ 0 60000 65536"/>
                <a:gd name="T9" fmla="*/ 0 w 174"/>
                <a:gd name="T10" fmla="*/ 0 h 311"/>
                <a:gd name="T11" fmla="*/ 174 w 174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Freeform 18"/>
            <p:cNvSpPr>
              <a:spLocks/>
            </p:cNvSpPr>
            <p:nvPr/>
          </p:nvSpPr>
          <p:spPr bwMode="auto">
            <a:xfrm>
              <a:off x="1467" y="851"/>
              <a:ext cx="240" cy="269"/>
            </a:xfrm>
            <a:custGeom>
              <a:avLst/>
              <a:gdLst>
                <a:gd name="T0" fmla="*/ 135 w 240"/>
                <a:gd name="T1" fmla="*/ 269 h 269"/>
                <a:gd name="T2" fmla="*/ 240 w 240"/>
                <a:gd name="T3" fmla="*/ 0 h 269"/>
                <a:gd name="T4" fmla="*/ 0 w 240"/>
                <a:gd name="T5" fmla="*/ 106 h 269"/>
                <a:gd name="T6" fmla="*/ 0 60000 65536"/>
                <a:gd name="T7" fmla="*/ 0 60000 65536"/>
                <a:gd name="T8" fmla="*/ 0 60000 65536"/>
                <a:gd name="T9" fmla="*/ 0 w 240"/>
                <a:gd name="T10" fmla="*/ 0 h 269"/>
                <a:gd name="T11" fmla="*/ 240 w 240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Oval 19"/>
            <p:cNvSpPr>
              <a:spLocks noChangeArrowheads="1"/>
            </p:cNvSpPr>
            <p:nvPr/>
          </p:nvSpPr>
          <p:spPr bwMode="auto"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2" name="Freeform 20"/>
            <p:cNvSpPr>
              <a:spLocks/>
            </p:cNvSpPr>
            <p:nvPr/>
          </p:nvSpPr>
          <p:spPr bwMode="auto">
            <a:xfrm>
              <a:off x="1429" y="1254"/>
              <a:ext cx="499" cy="90"/>
            </a:xfrm>
            <a:custGeom>
              <a:avLst/>
              <a:gdLst>
                <a:gd name="T0" fmla="*/ 0 w 499"/>
                <a:gd name="T1" fmla="*/ 90 h 90"/>
                <a:gd name="T2" fmla="*/ 499 w 499"/>
                <a:gd name="T3" fmla="*/ 0 h 90"/>
                <a:gd name="T4" fmla="*/ 0 60000 65536"/>
                <a:gd name="T5" fmla="*/ 0 60000 65536"/>
                <a:gd name="T6" fmla="*/ 0 w 499"/>
                <a:gd name="T7" fmla="*/ 0 h 90"/>
                <a:gd name="T8" fmla="*/ 499 w 499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3" name="Freeform 21"/>
            <p:cNvSpPr>
              <a:spLocks/>
            </p:cNvSpPr>
            <p:nvPr/>
          </p:nvSpPr>
          <p:spPr bwMode="auto">
            <a:xfrm>
              <a:off x="1429" y="1389"/>
              <a:ext cx="672" cy="38"/>
            </a:xfrm>
            <a:custGeom>
              <a:avLst/>
              <a:gdLst>
                <a:gd name="T0" fmla="*/ 0 w 672"/>
                <a:gd name="T1" fmla="*/ 0 h 38"/>
                <a:gd name="T2" fmla="*/ 672 w 672"/>
                <a:gd name="T3" fmla="*/ 38 h 38"/>
                <a:gd name="T4" fmla="*/ 0 60000 65536"/>
                <a:gd name="T5" fmla="*/ 0 60000 65536"/>
                <a:gd name="T6" fmla="*/ 0 w 672"/>
                <a:gd name="T7" fmla="*/ 0 h 38"/>
                <a:gd name="T8" fmla="*/ 672 w 67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22"/>
            <p:cNvSpPr>
              <a:spLocks/>
            </p:cNvSpPr>
            <p:nvPr/>
          </p:nvSpPr>
          <p:spPr bwMode="auto">
            <a:xfrm>
              <a:off x="1429" y="1434"/>
              <a:ext cx="509" cy="128"/>
            </a:xfrm>
            <a:custGeom>
              <a:avLst/>
              <a:gdLst>
                <a:gd name="T0" fmla="*/ 0 w 509"/>
                <a:gd name="T1" fmla="*/ 0 h 128"/>
                <a:gd name="T2" fmla="*/ 509 w 509"/>
                <a:gd name="T3" fmla="*/ 128 h 128"/>
                <a:gd name="T4" fmla="*/ 0 60000 65536"/>
                <a:gd name="T5" fmla="*/ 0 60000 65536"/>
                <a:gd name="T6" fmla="*/ 0 w 509"/>
                <a:gd name="T7" fmla="*/ 0 h 128"/>
                <a:gd name="T8" fmla="*/ 509 w 509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23"/>
            <p:cNvSpPr>
              <a:spLocks/>
            </p:cNvSpPr>
            <p:nvPr/>
          </p:nvSpPr>
          <p:spPr bwMode="auto">
            <a:xfrm>
              <a:off x="622" y="1434"/>
              <a:ext cx="488" cy="166"/>
            </a:xfrm>
            <a:custGeom>
              <a:avLst/>
              <a:gdLst>
                <a:gd name="T0" fmla="*/ 0 w 488"/>
                <a:gd name="T1" fmla="*/ 166 h 166"/>
                <a:gd name="T2" fmla="*/ 488 w 488"/>
                <a:gd name="T3" fmla="*/ 0 h 166"/>
                <a:gd name="T4" fmla="*/ 0 60000 65536"/>
                <a:gd name="T5" fmla="*/ 0 60000 65536"/>
                <a:gd name="T6" fmla="*/ 0 w 488"/>
                <a:gd name="T7" fmla="*/ 0 h 166"/>
                <a:gd name="T8" fmla="*/ 488 w 488"/>
                <a:gd name="T9" fmla="*/ 166 h 1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Freeform 24"/>
            <p:cNvSpPr>
              <a:spLocks/>
            </p:cNvSpPr>
            <p:nvPr/>
          </p:nvSpPr>
          <p:spPr bwMode="auto">
            <a:xfrm>
              <a:off x="382" y="1389"/>
              <a:ext cx="683" cy="1"/>
            </a:xfrm>
            <a:custGeom>
              <a:avLst/>
              <a:gdLst>
                <a:gd name="T0" fmla="*/ 0 w 683"/>
                <a:gd name="T1" fmla="*/ 0 h 1"/>
                <a:gd name="T2" fmla="*/ 683 w 683"/>
                <a:gd name="T3" fmla="*/ 0 h 1"/>
                <a:gd name="T4" fmla="*/ 0 60000 65536"/>
                <a:gd name="T5" fmla="*/ 0 60000 65536"/>
                <a:gd name="T6" fmla="*/ 0 w 683"/>
                <a:gd name="T7" fmla="*/ 0 h 1"/>
                <a:gd name="T8" fmla="*/ 683 w 6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25"/>
            <p:cNvSpPr>
              <a:spLocks/>
            </p:cNvSpPr>
            <p:nvPr/>
          </p:nvSpPr>
          <p:spPr bwMode="auto">
            <a:xfrm>
              <a:off x="498" y="1226"/>
              <a:ext cx="567" cy="118"/>
            </a:xfrm>
            <a:custGeom>
              <a:avLst/>
              <a:gdLst>
                <a:gd name="T0" fmla="*/ 0 w 567"/>
                <a:gd name="T1" fmla="*/ 0 h 118"/>
                <a:gd name="T2" fmla="*/ 567 w 567"/>
                <a:gd name="T3" fmla="*/ 118 h 118"/>
                <a:gd name="T4" fmla="*/ 0 60000 65536"/>
                <a:gd name="T5" fmla="*/ 0 60000 65536"/>
                <a:gd name="T6" fmla="*/ 0 w 567"/>
                <a:gd name="T7" fmla="*/ 0 h 118"/>
                <a:gd name="T8" fmla="*/ 567 w 56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Oval 26"/>
            <p:cNvSpPr>
              <a:spLocks noChangeArrowheads="1"/>
            </p:cNvSpPr>
            <p:nvPr/>
          </p:nvSpPr>
          <p:spPr bwMode="auto"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9" name="Oval 27"/>
            <p:cNvSpPr>
              <a:spLocks noChangeArrowheads="1"/>
            </p:cNvSpPr>
            <p:nvPr/>
          </p:nvSpPr>
          <p:spPr bwMode="auto"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0" name="Oval 28"/>
            <p:cNvSpPr>
              <a:spLocks noChangeArrowheads="1"/>
            </p:cNvSpPr>
            <p:nvPr/>
          </p:nvSpPr>
          <p:spPr bwMode="auto"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075238" y="1268413"/>
            <a:ext cx="1152525" cy="1079500"/>
            <a:chOff x="3197" y="799"/>
            <a:chExt cx="726" cy="680"/>
          </a:xfrm>
        </p:grpSpPr>
        <p:sp>
          <p:nvSpPr>
            <p:cNvPr id="26635" name="Oval 2"/>
            <p:cNvSpPr>
              <a:spLocks noChangeArrowheads="1"/>
            </p:cNvSpPr>
            <p:nvPr/>
          </p:nvSpPr>
          <p:spPr bwMode="auto">
            <a:xfrm>
              <a:off x="3243" y="79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 25</a:t>
              </a:r>
            </a:p>
          </p:txBody>
        </p:sp>
        <p:sp>
          <p:nvSpPr>
            <p:cNvPr id="26636" name="WordArt 29"/>
            <p:cNvSpPr>
              <a:spLocks noChangeArrowheads="1" noChangeShapeType="1" noTextEdit="1"/>
            </p:cNvSpPr>
            <p:nvPr/>
          </p:nvSpPr>
          <p:spPr bwMode="auto">
            <a:xfrm rot="2729382">
              <a:off x="3197" y="1072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+</a:t>
              </a:r>
            </a:p>
          </p:txBody>
        </p:sp>
      </p:grpSp>
      <p:pic>
        <p:nvPicPr>
          <p:cNvPr id="26629" name="Picture 30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31"/>
          <p:cNvSpPr>
            <a:spLocks noChangeArrowheads="1"/>
          </p:cNvSpPr>
          <p:nvPr/>
        </p:nvSpPr>
        <p:spPr bwMode="auto"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Составь выражение по рисунку и найди его значение при условии, что:  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39750" y="5734050"/>
            <a:ext cx="6048375" cy="8651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412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Кошка сядет так, что её хвостик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был возле передних лапок</a:t>
            </a:r>
            <a:endParaRPr lang="ru-RU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632" name="WordArt 34"/>
          <p:cNvSpPr>
            <a:spLocks noChangeArrowheads="1" noChangeShapeType="1" noTextEdit="1"/>
          </p:cNvSpPr>
          <p:nvPr/>
        </p:nvSpPr>
        <p:spPr bwMode="auto"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6633" name="WordArt 35"/>
          <p:cNvSpPr>
            <a:spLocks noChangeArrowheads="1" noChangeShapeType="1" noTextEdit="1"/>
          </p:cNvSpPr>
          <p:nvPr/>
        </p:nvSpPr>
        <p:spPr bwMode="auto">
          <a:xfrm rot="162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_</a:t>
            </a:r>
          </a:p>
        </p:txBody>
      </p:sp>
      <p:sp>
        <p:nvSpPr>
          <p:cNvPr id="29732" name="AutoShape 36"/>
          <p:cNvSpPr>
            <a:spLocks noChangeArrowheads="1"/>
          </p:cNvSpPr>
          <p:nvPr/>
        </p:nvSpPr>
        <p:spPr bwMode="auto">
          <a:xfrm>
            <a:off x="4714876" y="1428736"/>
            <a:ext cx="2449513" cy="12747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accent2"/>
                </a:solidFill>
                <a:latin typeface="Times New Roman" pitchFamily="18" charset="0"/>
              </a:rPr>
              <a:t>350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1.11111E-6 C 0.03229 0.00671 0.06475 0.01366 0.0901 0.03333 C 0.11545 0.05301 0.14236 0.06389 0.15173 0.11782 C 0.16111 0.17176 0.16163 0.29722 0.1467 0.35764 C 0.13176 0.41805 0.1559 0.45764 0.0618 0.47986 C -0.0323 0.50208 -0.22535 0.49653 -0.41824 0.49097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29" grpId="0" animBg="1"/>
      <p:bldP spid="297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4824413" y="2265363"/>
            <a:ext cx="547687" cy="533400"/>
          </a:xfrm>
          <a:custGeom>
            <a:avLst/>
            <a:gdLst>
              <a:gd name="T0" fmla="*/ 547687 w 345"/>
              <a:gd name="T1" fmla="*/ 0 h 336"/>
              <a:gd name="T2" fmla="*/ 0 w 345"/>
              <a:gd name="T3" fmla="*/ 533400 h 336"/>
              <a:gd name="T4" fmla="*/ 0 60000 65536"/>
              <a:gd name="T5" fmla="*/ 0 60000 65536"/>
              <a:gd name="T6" fmla="*/ 0 w 345"/>
              <a:gd name="T7" fmla="*/ 0 h 336"/>
              <a:gd name="T8" fmla="*/ 345 w 345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336">
                <a:moveTo>
                  <a:pt x="345" y="0"/>
                </a:moveTo>
                <a:lnTo>
                  <a:pt x="0" y="33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1268413"/>
            <a:ext cx="5688013" cy="3529012"/>
            <a:chOff x="340" y="799"/>
            <a:chExt cx="3583" cy="2223"/>
          </a:xfrm>
        </p:grpSpPr>
        <p:sp>
          <p:nvSpPr>
            <p:cNvPr id="27661" name="Oval 4"/>
            <p:cNvSpPr>
              <a:spLocks noChangeArrowheads="1"/>
            </p:cNvSpPr>
            <p:nvPr/>
          </p:nvSpPr>
          <p:spPr bwMode="auto">
            <a:xfrm>
              <a:off x="340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7662" name="Oval 5"/>
            <p:cNvSpPr>
              <a:spLocks noChangeArrowheads="1"/>
            </p:cNvSpPr>
            <p:nvPr/>
          </p:nvSpPr>
          <p:spPr bwMode="auto">
            <a:xfrm>
              <a:off x="138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663" name="Oval 6"/>
            <p:cNvSpPr>
              <a:spLocks noChangeArrowheads="1"/>
            </p:cNvSpPr>
            <p:nvPr/>
          </p:nvSpPr>
          <p:spPr bwMode="auto">
            <a:xfrm>
              <a:off x="930" y="890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4" name="Oval 7"/>
            <p:cNvSpPr>
              <a:spLocks noChangeArrowheads="1"/>
            </p:cNvSpPr>
            <p:nvPr/>
          </p:nvSpPr>
          <p:spPr bwMode="auto">
            <a:xfrm>
              <a:off x="2335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665" name="Oval 8"/>
            <p:cNvSpPr>
              <a:spLocks noChangeArrowheads="1"/>
            </p:cNvSpPr>
            <p:nvPr/>
          </p:nvSpPr>
          <p:spPr bwMode="auto">
            <a:xfrm>
              <a:off x="3243" y="2342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7666" name="Line 9"/>
            <p:cNvSpPr>
              <a:spLocks noChangeShapeType="1"/>
            </p:cNvSpPr>
            <p:nvPr/>
          </p:nvSpPr>
          <p:spPr bwMode="auto">
            <a:xfrm flipH="1">
              <a:off x="748" y="1570"/>
              <a:ext cx="499" cy="7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Freeform 10"/>
            <p:cNvSpPr>
              <a:spLocks/>
            </p:cNvSpPr>
            <p:nvPr/>
          </p:nvSpPr>
          <p:spPr bwMode="auto">
            <a:xfrm>
              <a:off x="1243" y="1571"/>
              <a:ext cx="452" cy="768"/>
            </a:xfrm>
            <a:custGeom>
              <a:avLst/>
              <a:gdLst>
                <a:gd name="T0" fmla="*/ 0 w 452"/>
                <a:gd name="T1" fmla="*/ 0 h 768"/>
                <a:gd name="T2" fmla="*/ 452 w 452"/>
                <a:gd name="T3" fmla="*/ 768 h 768"/>
                <a:gd name="T4" fmla="*/ 0 60000 65536"/>
                <a:gd name="T5" fmla="*/ 0 60000 65536"/>
                <a:gd name="T6" fmla="*/ 0 w 452"/>
                <a:gd name="T7" fmla="*/ 0 h 768"/>
                <a:gd name="T8" fmla="*/ 452 w 452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768">
                  <a:moveTo>
                    <a:pt x="0" y="0"/>
                  </a:moveTo>
                  <a:lnTo>
                    <a:pt x="452" y="76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Freeform 11"/>
            <p:cNvSpPr>
              <a:spLocks/>
            </p:cNvSpPr>
            <p:nvPr/>
          </p:nvSpPr>
          <p:spPr bwMode="auto">
            <a:xfrm>
              <a:off x="1224" y="1581"/>
              <a:ext cx="1843" cy="192"/>
            </a:xfrm>
            <a:custGeom>
              <a:avLst/>
              <a:gdLst>
                <a:gd name="T0" fmla="*/ 1843 w 1843"/>
                <a:gd name="T1" fmla="*/ 192 h 192"/>
                <a:gd name="T2" fmla="*/ 0 w 1843"/>
                <a:gd name="T3" fmla="*/ 0 h 192"/>
                <a:gd name="T4" fmla="*/ 0 60000 65536"/>
                <a:gd name="T5" fmla="*/ 0 60000 65536"/>
                <a:gd name="T6" fmla="*/ 0 w 1843"/>
                <a:gd name="T7" fmla="*/ 0 h 192"/>
                <a:gd name="T8" fmla="*/ 1843 w 1843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3" h="192">
                  <a:moveTo>
                    <a:pt x="1843" y="192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Freeform 12"/>
            <p:cNvSpPr>
              <a:spLocks/>
            </p:cNvSpPr>
            <p:nvPr/>
          </p:nvSpPr>
          <p:spPr bwMode="auto">
            <a:xfrm>
              <a:off x="2693" y="1763"/>
              <a:ext cx="355" cy="576"/>
            </a:xfrm>
            <a:custGeom>
              <a:avLst/>
              <a:gdLst>
                <a:gd name="T0" fmla="*/ 355 w 355"/>
                <a:gd name="T1" fmla="*/ 0 h 576"/>
                <a:gd name="T2" fmla="*/ 0 w 355"/>
                <a:gd name="T3" fmla="*/ 576 h 576"/>
                <a:gd name="T4" fmla="*/ 0 60000 65536"/>
                <a:gd name="T5" fmla="*/ 0 60000 65536"/>
                <a:gd name="T6" fmla="*/ 0 w 355"/>
                <a:gd name="T7" fmla="*/ 0 h 576"/>
                <a:gd name="T8" fmla="*/ 355 w 355"/>
                <a:gd name="T9" fmla="*/ 576 h 5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5" h="576">
                  <a:moveTo>
                    <a:pt x="355" y="0"/>
                  </a:moveTo>
                  <a:lnTo>
                    <a:pt x="0" y="57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Freeform 13"/>
            <p:cNvSpPr>
              <a:spLocks/>
            </p:cNvSpPr>
            <p:nvPr/>
          </p:nvSpPr>
          <p:spPr bwMode="auto">
            <a:xfrm>
              <a:off x="3058" y="1782"/>
              <a:ext cx="336" cy="605"/>
            </a:xfrm>
            <a:custGeom>
              <a:avLst/>
              <a:gdLst>
                <a:gd name="T0" fmla="*/ 0 w 336"/>
                <a:gd name="T1" fmla="*/ 0 h 605"/>
                <a:gd name="T2" fmla="*/ 336 w 336"/>
                <a:gd name="T3" fmla="*/ 605 h 605"/>
                <a:gd name="T4" fmla="*/ 0 60000 65536"/>
                <a:gd name="T5" fmla="*/ 0 60000 65536"/>
                <a:gd name="T6" fmla="*/ 0 w 336"/>
                <a:gd name="T7" fmla="*/ 0 h 605"/>
                <a:gd name="T8" fmla="*/ 336 w 336"/>
                <a:gd name="T9" fmla="*/ 605 h 6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605">
                  <a:moveTo>
                    <a:pt x="0" y="0"/>
                  </a:moveTo>
                  <a:lnTo>
                    <a:pt x="336" y="605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Oval 14"/>
            <p:cNvSpPr>
              <a:spLocks noChangeArrowheads="1"/>
            </p:cNvSpPr>
            <p:nvPr/>
          </p:nvSpPr>
          <p:spPr bwMode="auto">
            <a:xfrm>
              <a:off x="1111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2" name="Oval 15"/>
            <p:cNvSpPr>
              <a:spLocks noChangeArrowheads="1"/>
            </p:cNvSpPr>
            <p:nvPr/>
          </p:nvSpPr>
          <p:spPr bwMode="auto">
            <a:xfrm>
              <a:off x="1338" y="1072"/>
              <a:ext cx="91" cy="2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3" name="Freeform 16"/>
            <p:cNvSpPr>
              <a:spLocks/>
            </p:cNvSpPr>
            <p:nvPr/>
          </p:nvSpPr>
          <p:spPr bwMode="auto">
            <a:xfrm>
              <a:off x="909" y="799"/>
              <a:ext cx="174" cy="311"/>
            </a:xfrm>
            <a:custGeom>
              <a:avLst/>
              <a:gdLst>
                <a:gd name="T0" fmla="*/ 174 w 174"/>
                <a:gd name="T1" fmla="*/ 139 h 311"/>
                <a:gd name="T2" fmla="*/ 0 w 174"/>
                <a:gd name="T3" fmla="*/ 0 h 311"/>
                <a:gd name="T4" fmla="*/ 40 w 174"/>
                <a:gd name="T5" fmla="*/ 311 h 311"/>
                <a:gd name="T6" fmla="*/ 0 60000 65536"/>
                <a:gd name="T7" fmla="*/ 0 60000 65536"/>
                <a:gd name="T8" fmla="*/ 0 60000 65536"/>
                <a:gd name="T9" fmla="*/ 0 w 174"/>
                <a:gd name="T10" fmla="*/ 0 h 311"/>
                <a:gd name="T11" fmla="*/ 174 w 174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311">
                  <a:moveTo>
                    <a:pt x="174" y="139"/>
                  </a:moveTo>
                  <a:lnTo>
                    <a:pt x="0" y="0"/>
                  </a:lnTo>
                  <a:lnTo>
                    <a:pt x="40" y="311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Freeform 17"/>
            <p:cNvSpPr>
              <a:spLocks/>
            </p:cNvSpPr>
            <p:nvPr/>
          </p:nvSpPr>
          <p:spPr bwMode="auto">
            <a:xfrm>
              <a:off x="1467" y="851"/>
              <a:ext cx="240" cy="269"/>
            </a:xfrm>
            <a:custGeom>
              <a:avLst/>
              <a:gdLst>
                <a:gd name="T0" fmla="*/ 135 w 240"/>
                <a:gd name="T1" fmla="*/ 269 h 269"/>
                <a:gd name="T2" fmla="*/ 240 w 240"/>
                <a:gd name="T3" fmla="*/ 0 h 269"/>
                <a:gd name="T4" fmla="*/ 0 w 240"/>
                <a:gd name="T5" fmla="*/ 106 h 269"/>
                <a:gd name="T6" fmla="*/ 0 60000 65536"/>
                <a:gd name="T7" fmla="*/ 0 60000 65536"/>
                <a:gd name="T8" fmla="*/ 0 60000 65536"/>
                <a:gd name="T9" fmla="*/ 0 w 240"/>
                <a:gd name="T10" fmla="*/ 0 h 269"/>
                <a:gd name="T11" fmla="*/ 240 w 240"/>
                <a:gd name="T12" fmla="*/ 269 h 2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69">
                  <a:moveTo>
                    <a:pt x="135" y="269"/>
                  </a:moveTo>
                  <a:lnTo>
                    <a:pt x="240" y="0"/>
                  </a:lnTo>
                  <a:lnTo>
                    <a:pt x="0" y="10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Oval 18"/>
            <p:cNvSpPr>
              <a:spLocks noChangeArrowheads="1"/>
            </p:cNvSpPr>
            <p:nvPr/>
          </p:nvSpPr>
          <p:spPr bwMode="auto">
            <a:xfrm>
              <a:off x="1202" y="1298"/>
              <a:ext cx="137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6" name="Freeform 19"/>
            <p:cNvSpPr>
              <a:spLocks/>
            </p:cNvSpPr>
            <p:nvPr/>
          </p:nvSpPr>
          <p:spPr bwMode="auto">
            <a:xfrm>
              <a:off x="1429" y="1254"/>
              <a:ext cx="499" cy="90"/>
            </a:xfrm>
            <a:custGeom>
              <a:avLst/>
              <a:gdLst>
                <a:gd name="T0" fmla="*/ 0 w 499"/>
                <a:gd name="T1" fmla="*/ 90 h 90"/>
                <a:gd name="T2" fmla="*/ 499 w 499"/>
                <a:gd name="T3" fmla="*/ 0 h 90"/>
                <a:gd name="T4" fmla="*/ 0 60000 65536"/>
                <a:gd name="T5" fmla="*/ 0 60000 65536"/>
                <a:gd name="T6" fmla="*/ 0 w 499"/>
                <a:gd name="T7" fmla="*/ 0 h 90"/>
                <a:gd name="T8" fmla="*/ 499 w 499"/>
                <a:gd name="T9" fmla="*/ 90 h 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9" h="90">
                  <a:moveTo>
                    <a:pt x="0" y="90"/>
                  </a:moveTo>
                  <a:lnTo>
                    <a:pt x="49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Freeform 20"/>
            <p:cNvSpPr>
              <a:spLocks/>
            </p:cNvSpPr>
            <p:nvPr/>
          </p:nvSpPr>
          <p:spPr bwMode="auto">
            <a:xfrm>
              <a:off x="1429" y="1389"/>
              <a:ext cx="672" cy="38"/>
            </a:xfrm>
            <a:custGeom>
              <a:avLst/>
              <a:gdLst>
                <a:gd name="T0" fmla="*/ 0 w 672"/>
                <a:gd name="T1" fmla="*/ 0 h 38"/>
                <a:gd name="T2" fmla="*/ 672 w 672"/>
                <a:gd name="T3" fmla="*/ 38 h 38"/>
                <a:gd name="T4" fmla="*/ 0 60000 65536"/>
                <a:gd name="T5" fmla="*/ 0 60000 65536"/>
                <a:gd name="T6" fmla="*/ 0 w 672"/>
                <a:gd name="T7" fmla="*/ 0 h 38"/>
                <a:gd name="T8" fmla="*/ 672 w 672"/>
                <a:gd name="T9" fmla="*/ 38 h 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72" h="38">
                  <a:moveTo>
                    <a:pt x="0" y="0"/>
                  </a:moveTo>
                  <a:lnTo>
                    <a:pt x="672" y="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Freeform 21"/>
            <p:cNvSpPr>
              <a:spLocks/>
            </p:cNvSpPr>
            <p:nvPr/>
          </p:nvSpPr>
          <p:spPr bwMode="auto">
            <a:xfrm>
              <a:off x="1429" y="1434"/>
              <a:ext cx="509" cy="128"/>
            </a:xfrm>
            <a:custGeom>
              <a:avLst/>
              <a:gdLst>
                <a:gd name="T0" fmla="*/ 0 w 509"/>
                <a:gd name="T1" fmla="*/ 0 h 128"/>
                <a:gd name="T2" fmla="*/ 509 w 509"/>
                <a:gd name="T3" fmla="*/ 128 h 128"/>
                <a:gd name="T4" fmla="*/ 0 60000 65536"/>
                <a:gd name="T5" fmla="*/ 0 60000 65536"/>
                <a:gd name="T6" fmla="*/ 0 w 509"/>
                <a:gd name="T7" fmla="*/ 0 h 128"/>
                <a:gd name="T8" fmla="*/ 509 w 509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128">
                  <a:moveTo>
                    <a:pt x="0" y="0"/>
                  </a:moveTo>
                  <a:lnTo>
                    <a:pt x="509" y="1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Freeform 22"/>
            <p:cNvSpPr>
              <a:spLocks/>
            </p:cNvSpPr>
            <p:nvPr/>
          </p:nvSpPr>
          <p:spPr bwMode="auto">
            <a:xfrm>
              <a:off x="622" y="1434"/>
              <a:ext cx="488" cy="166"/>
            </a:xfrm>
            <a:custGeom>
              <a:avLst/>
              <a:gdLst>
                <a:gd name="T0" fmla="*/ 0 w 488"/>
                <a:gd name="T1" fmla="*/ 166 h 166"/>
                <a:gd name="T2" fmla="*/ 488 w 488"/>
                <a:gd name="T3" fmla="*/ 0 h 166"/>
                <a:gd name="T4" fmla="*/ 0 60000 65536"/>
                <a:gd name="T5" fmla="*/ 0 60000 65536"/>
                <a:gd name="T6" fmla="*/ 0 w 488"/>
                <a:gd name="T7" fmla="*/ 0 h 166"/>
                <a:gd name="T8" fmla="*/ 488 w 488"/>
                <a:gd name="T9" fmla="*/ 166 h 1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8" h="166">
                  <a:moveTo>
                    <a:pt x="0" y="166"/>
                  </a:moveTo>
                  <a:lnTo>
                    <a:pt x="4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Freeform 23"/>
            <p:cNvSpPr>
              <a:spLocks/>
            </p:cNvSpPr>
            <p:nvPr/>
          </p:nvSpPr>
          <p:spPr bwMode="auto">
            <a:xfrm>
              <a:off x="382" y="1389"/>
              <a:ext cx="683" cy="1"/>
            </a:xfrm>
            <a:custGeom>
              <a:avLst/>
              <a:gdLst>
                <a:gd name="T0" fmla="*/ 0 w 683"/>
                <a:gd name="T1" fmla="*/ 0 h 1"/>
                <a:gd name="T2" fmla="*/ 683 w 683"/>
                <a:gd name="T3" fmla="*/ 0 h 1"/>
                <a:gd name="T4" fmla="*/ 0 60000 65536"/>
                <a:gd name="T5" fmla="*/ 0 60000 65536"/>
                <a:gd name="T6" fmla="*/ 0 w 683"/>
                <a:gd name="T7" fmla="*/ 0 h 1"/>
                <a:gd name="T8" fmla="*/ 683 w 68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3" h="1">
                  <a:moveTo>
                    <a:pt x="0" y="0"/>
                  </a:moveTo>
                  <a:lnTo>
                    <a:pt x="68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Freeform 24"/>
            <p:cNvSpPr>
              <a:spLocks/>
            </p:cNvSpPr>
            <p:nvPr/>
          </p:nvSpPr>
          <p:spPr bwMode="auto">
            <a:xfrm>
              <a:off x="498" y="1226"/>
              <a:ext cx="567" cy="118"/>
            </a:xfrm>
            <a:custGeom>
              <a:avLst/>
              <a:gdLst>
                <a:gd name="T0" fmla="*/ 0 w 567"/>
                <a:gd name="T1" fmla="*/ 0 h 118"/>
                <a:gd name="T2" fmla="*/ 567 w 567"/>
                <a:gd name="T3" fmla="*/ 118 h 118"/>
                <a:gd name="T4" fmla="*/ 0 60000 65536"/>
                <a:gd name="T5" fmla="*/ 0 60000 65536"/>
                <a:gd name="T6" fmla="*/ 0 w 567"/>
                <a:gd name="T7" fmla="*/ 0 h 118"/>
                <a:gd name="T8" fmla="*/ 567 w 567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7" h="118">
                  <a:moveTo>
                    <a:pt x="0" y="0"/>
                  </a:moveTo>
                  <a:lnTo>
                    <a:pt x="567" y="11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2" name="Oval 25"/>
            <p:cNvSpPr>
              <a:spLocks noChangeArrowheads="1"/>
            </p:cNvSpPr>
            <p:nvPr/>
          </p:nvSpPr>
          <p:spPr bwMode="auto">
            <a:xfrm>
              <a:off x="1247" y="143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3" name="Oval 26"/>
            <p:cNvSpPr>
              <a:spLocks noChangeArrowheads="1"/>
            </p:cNvSpPr>
            <p:nvPr/>
          </p:nvSpPr>
          <p:spPr bwMode="auto">
            <a:xfrm>
              <a:off x="1383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4" name="Oval 27"/>
            <p:cNvSpPr>
              <a:spLocks noChangeArrowheads="1"/>
            </p:cNvSpPr>
            <p:nvPr/>
          </p:nvSpPr>
          <p:spPr bwMode="auto">
            <a:xfrm>
              <a:off x="1156" y="1208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75238" y="1268413"/>
            <a:ext cx="1152525" cy="1079500"/>
            <a:chOff x="3197" y="799"/>
            <a:chExt cx="726" cy="680"/>
          </a:xfrm>
        </p:grpSpPr>
        <p:sp>
          <p:nvSpPr>
            <p:cNvPr id="27659" name="Oval 29"/>
            <p:cNvSpPr>
              <a:spLocks noChangeArrowheads="1"/>
            </p:cNvSpPr>
            <p:nvPr/>
          </p:nvSpPr>
          <p:spPr bwMode="auto">
            <a:xfrm>
              <a:off x="3243" y="799"/>
              <a:ext cx="680" cy="6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E7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5400" b="1" dirty="0">
                  <a:latin typeface="Times New Roman" pitchFamily="18" charset="0"/>
                </a:rPr>
                <a:t> </a:t>
              </a:r>
              <a:r>
                <a:rPr lang="ru-RU" sz="5400" b="1" dirty="0">
                  <a:solidFill>
                    <a:srgbClr val="FF0000"/>
                  </a:solidFill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27660" name="WordArt 30"/>
            <p:cNvSpPr>
              <a:spLocks noChangeArrowheads="1" noChangeShapeType="1" noTextEdit="1"/>
            </p:cNvSpPr>
            <p:nvPr/>
          </p:nvSpPr>
          <p:spPr bwMode="auto">
            <a:xfrm rot="2729382">
              <a:off x="3197" y="1072"/>
              <a:ext cx="227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+</a:t>
              </a:r>
            </a:p>
          </p:txBody>
        </p:sp>
      </p:grpSp>
      <p:pic>
        <p:nvPicPr>
          <p:cNvPr id="27653" name="Picture 31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8" y="3644900"/>
            <a:ext cx="20240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32"/>
          <p:cNvSpPr>
            <a:spLocks noChangeArrowheads="1"/>
          </p:cNvSpPr>
          <p:nvPr/>
        </p:nvSpPr>
        <p:spPr bwMode="auto">
          <a:xfrm>
            <a:off x="1763713" y="260350"/>
            <a:ext cx="7127875" cy="836613"/>
          </a:xfrm>
          <a:prstGeom prst="wedgeRoundRectCallout">
            <a:avLst>
              <a:gd name="adj1" fmla="val 40421"/>
              <a:gd name="adj2" fmla="val 354556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Составь выражение по рисунку и найди его значение при условии, что:  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539750" y="5734050"/>
            <a:ext cx="6048375" cy="8651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4127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Кошка сядет так, что её хвостик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Georgia" pitchFamily="18" charset="0"/>
              </a:rPr>
              <a:t>был возле задних лапок</a:t>
            </a:r>
          </a:p>
        </p:txBody>
      </p:sp>
      <p:sp>
        <p:nvSpPr>
          <p:cNvPr id="27656" name="WordArt 34"/>
          <p:cNvSpPr>
            <a:spLocks noChangeArrowheads="1" noChangeShapeType="1" noTextEdit="1"/>
          </p:cNvSpPr>
          <p:nvPr/>
        </p:nvSpPr>
        <p:spPr bwMode="auto">
          <a:xfrm rot="5400000">
            <a:off x="1692275" y="4149725"/>
            <a:ext cx="3603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7657" name="WordArt 35"/>
          <p:cNvSpPr>
            <a:spLocks noChangeArrowheads="1" noChangeShapeType="1" noTextEdit="1"/>
          </p:cNvSpPr>
          <p:nvPr/>
        </p:nvSpPr>
        <p:spPr bwMode="auto">
          <a:xfrm rot="16200000" flipV="1">
            <a:off x="4895850" y="4256088"/>
            <a:ext cx="730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_</a:t>
            </a:r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>
            <a:off x="4572000" y="1500174"/>
            <a:ext cx="2449512" cy="127476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Times New Roman" pitchFamily="18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7 C 0.03124 -0.00255 0.06249 -0.00486 0.08506 0.01782 C 0.10763 0.04051 0.12222 0.0831 0.13506 0.13564 C 0.14791 0.18819 0.16597 0.27592 0.1618 0.33333 C 0.15763 0.39074 0.15156 0.45416 0.11006 0.48009 C 0.06857 0.50602 -0.00903 0.49745 -0.08664 0.48889 " pathEditMode="relative" ptsTypes="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53" grpId="0" animBg="1"/>
      <p:bldP spid="307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на дом:</a:t>
            </a:r>
            <a:br>
              <a:rPr lang="ru-RU" dirty="0" smtClean="0"/>
            </a:br>
            <a:r>
              <a:rPr lang="ru-RU" dirty="0"/>
              <a:t>П.1.8,  №108(</a:t>
            </a:r>
            <a:r>
              <a:rPr lang="ru-RU" dirty="0" err="1"/>
              <a:t>а,в,д,ж,и</a:t>
            </a:r>
            <a:r>
              <a:rPr lang="ru-RU" dirty="0"/>
              <a:t>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</a:t>
            </a:r>
            <a:r>
              <a:rPr lang="ru-RU" dirty="0"/>
              <a:t>109(</a:t>
            </a:r>
            <a:r>
              <a:rPr lang="ru-RU" dirty="0" err="1"/>
              <a:t>б,г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Шкала:  7-10    б.  - «3»</a:t>
            </a:r>
            <a:br>
              <a:rPr lang="ru-RU" dirty="0" smtClean="0"/>
            </a:br>
            <a:r>
              <a:rPr lang="ru-RU" dirty="0" smtClean="0"/>
              <a:t>               11 - 14 б. - «4»</a:t>
            </a:r>
            <a:br>
              <a:rPr lang="ru-RU" dirty="0" smtClean="0"/>
            </a:br>
            <a:r>
              <a:rPr lang="ru-RU" dirty="0" smtClean="0"/>
              <a:t>               15-17   б. - «5»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825" y="1052736"/>
            <a:ext cx="28699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087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Вычислите устно: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/>
              <a:t>37+92+63</a:t>
            </a:r>
            <a:br>
              <a:rPr lang="ru-RU" sz="2800" b="1" dirty="0"/>
            </a:br>
            <a:r>
              <a:rPr lang="ru-RU" sz="2800" b="1" dirty="0"/>
              <a:t>64+360+26</a:t>
            </a:r>
            <a:br>
              <a:rPr lang="ru-RU" sz="2800" b="1" dirty="0"/>
            </a:br>
            <a:r>
              <a:rPr lang="ru-RU" sz="2800" b="1" dirty="0"/>
              <a:t>19+78+845+81+155</a:t>
            </a:r>
            <a:br>
              <a:rPr lang="ru-RU" sz="2800" b="1" dirty="0"/>
            </a:br>
            <a:r>
              <a:rPr lang="ru-RU" sz="2800" b="1" dirty="0"/>
              <a:t>25∙52∙4</a:t>
            </a:r>
            <a:br>
              <a:rPr lang="ru-RU" sz="2800" b="1" dirty="0"/>
            </a:br>
            <a:r>
              <a:rPr lang="ru-RU" sz="2800" b="1" dirty="0"/>
              <a:t>2∙19∙50</a:t>
            </a:r>
            <a:br>
              <a:rPr lang="ru-RU" sz="2800" b="1" dirty="0"/>
            </a:br>
            <a:r>
              <a:rPr lang="ru-RU" sz="2800" b="1" dirty="0"/>
              <a:t>2∙4∙13∙5∙125</a:t>
            </a:r>
            <a:br>
              <a:rPr lang="ru-RU" sz="2800" b="1" dirty="0"/>
            </a:br>
            <a:r>
              <a:rPr lang="ru-RU" sz="2800" b="1" dirty="0"/>
              <a:t>8∙67∙125</a:t>
            </a:r>
            <a:br>
              <a:rPr lang="ru-RU" sz="2800" b="1" dirty="0"/>
            </a:br>
            <a:r>
              <a:rPr lang="ru-RU" sz="2800" b="1" dirty="0" smtClean="0"/>
              <a:t>4∙</a:t>
            </a:r>
            <a:r>
              <a:rPr lang="ru-RU" sz="2800" b="1" dirty="0"/>
              <a:t>16∙</a:t>
            </a:r>
            <a:r>
              <a:rPr lang="ru-RU" sz="2800" b="1" dirty="0" smtClean="0"/>
              <a:t>125</a:t>
            </a:r>
            <a:br>
              <a:rPr lang="ru-RU" sz="2800" b="1" dirty="0" smtClean="0"/>
            </a:br>
            <a:r>
              <a:rPr lang="ru-RU" sz="2800" b="1" dirty="0" smtClean="0"/>
              <a:t>125-( 25+58)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Удвойте сумму 57+100+43</a:t>
            </a:r>
            <a:br>
              <a:rPr lang="ru-RU" sz="2800" b="1" dirty="0"/>
            </a:br>
            <a:r>
              <a:rPr lang="ru-RU" sz="2800" b="1" dirty="0"/>
              <a:t>Найдите половину суммы 60+48+12</a:t>
            </a:r>
            <a:br>
              <a:rPr lang="ru-RU" sz="2800" b="1" dirty="0"/>
            </a:br>
            <a:r>
              <a:rPr lang="ru-RU" sz="2800" b="1" dirty="0"/>
              <a:t>Удвойте произведение</a:t>
            </a:r>
            <a:br>
              <a:rPr lang="ru-RU" sz="2800" b="1" dirty="0"/>
            </a:br>
            <a:r>
              <a:rPr lang="ru-RU" sz="2800" b="1" dirty="0"/>
              <a:t>2∙37∙25</a:t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17869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Задача</a:t>
            </a:r>
            <a:r>
              <a:rPr lang="ru-RU" dirty="0"/>
              <a:t>: за 9 мотков шерсти заплатили на 105 рублей больше, чем за 6 мотков такой же шерсти. Сколько денег надо заплатить за шерсть для вязки пальто, если на него идет 30 мотков шерсти?</a:t>
            </a:r>
          </a:p>
        </p:txBody>
      </p:sp>
      <p:pic>
        <p:nvPicPr>
          <p:cNvPr id="1026" name="Picture 2" descr="C:\Users\Люда\Desktop\iCADEF2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2060823" cy="186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8118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/>
              <a:t>Жители </a:t>
            </a:r>
            <a:r>
              <a:rPr lang="ru-RU" sz="3100" b="1" dirty="0"/>
              <a:t>Цветочного города попросили </a:t>
            </a:r>
            <a:r>
              <a:rPr lang="ru-RU" sz="3100" b="1" dirty="0" err="1"/>
              <a:t>Знайку</a:t>
            </a:r>
            <a:r>
              <a:rPr lang="ru-RU" sz="3100" b="1" dirty="0"/>
              <a:t> и Незнайку найти значение выражения: </a:t>
            </a:r>
            <a:br>
              <a:rPr lang="ru-RU" sz="3100" b="1" dirty="0"/>
            </a:br>
            <a:r>
              <a:rPr lang="ru-RU" sz="3100" b="1" dirty="0"/>
              <a:t>149∙53+149∙47=</a:t>
            </a:r>
            <a:br>
              <a:rPr lang="ru-RU" sz="3100" b="1" dirty="0"/>
            </a:br>
            <a:r>
              <a:rPr lang="ru-RU" sz="3100" b="1" dirty="0"/>
              <a:t>Незнайка начал умножать «столбиком»:</a:t>
            </a:r>
            <a:br>
              <a:rPr lang="ru-RU" sz="3100" b="1" dirty="0"/>
            </a:br>
            <a:r>
              <a:rPr lang="ru-RU" sz="3100" b="1" dirty="0"/>
              <a:t>149∙53=       149∙47=</a:t>
            </a:r>
            <a:br>
              <a:rPr lang="ru-RU" sz="3100" b="1" dirty="0"/>
            </a:br>
            <a:r>
              <a:rPr lang="ru-RU" sz="3100" b="1" dirty="0"/>
              <a:t>А </a:t>
            </a:r>
            <a:r>
              <a:rPr lang="ru-RU" sz="3100" b="1" dirty="0" err="1"/>
              <a:t>Знайка</a:t>
            </a:r>
            <a:r>
              <a:rPr lang="ru-RU" sz="3100" b="1" dirty="0"/>
              <a:t> внимательно посмотрел на пример и сразу сказал ответ. Незнайка очень удивился!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97319"/>
            <a:ext cx="1815568" cy="29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812801"/>
            <a:ext cx="2000232" cy="30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995120" cy="648072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Задача №1: В саду посажены фруктовые деревья в 8 рядов. В каждом ряду посажено по 5 груш и по 7 яблонь. Сколько всего деревьев посажено в саду? 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Задача </a:t>
            </a:r>
            <a:r>
              <a:rPr lang="ru-RU" sz="2800" dirty="0"/>
              <a:t>№2: Две автомашины </a:t>
            </a:r>
            <a:r>
              <a:rPr lang="ru-RU" sz="2800" dirty="0" smtClean="0"/>
              <a:t>            одновременно </a:t>
            </a:r>
            <a:r>
              <a:rPr lang="ru-RU" sz="2800" dirty="0"/>
              <a:t>выехали навстречу друг </a:t>
            </a:r>
            <a:r>
              <a:rPr lang="ru-RU" sz="2800" dirty="0" smtClean="0"/>
              <a:t>  другу </a:t>
            </a:r>
            <a:r>
              <a:rPr lang="ru-RU" sz="2800" dirty="0"/>
              <a:t>из двух пунктов. Скорость первой </a:t>
            </a:r>
            <a:r>
              <a:rPr lang="ru-RU" sz="2800" dirty="0" smtClean="0"/>
              <a:t>   автомашины </a:t>
            </a:r>
            <a:r>
              <a:rPr lang="ru-RU" sz="2800" dirty="0"/>
              <a:t>80 км/ч, скорость второй </a:t>
            </a:r>
            <a:r>
              <a:rPr lang="ru-RU" sz="2800" dirty="0" smtClean="0"/>
              <a:t>автомашины </a:t>
            </a:r>
            <a:r>
              <a:rPr lang="ru-RU" sz="2800" dirty="0"/>
              <a:t>60 км/ч. Через 3 часа </a:t>
            </a:r>
            <a:r>
              <a:rPr lang="ru-RU" sz="2800" dirty="0" smtClean="0"/>
              <a:t>автомашины </a:t>
            </a:r>
            <a:r>
              <a:rPr lang="ru-RU" sz="2800" dirty="0"/>
              <a:t>встретились.  Найдите расстояние между пунктами, из которых выехали автомашины.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 descr="C:\Users\Люда\Desktop\30cfafc7aeeca2d300b03966031c8e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016224" cy="1584177"/>
          </a:xfrm>
          <a:prstGeom prst="rect">
            <a:avLst/>
          </a:prstGeom>
          <a:noFill/>
        </p:spPr>
      </p:pic>
      <p:pic>
        <p:nvPicPr>
          <p:cNvPr id="3" name="Picture 2" descr="C:\Users\Люда\Desktop\217918_html_m35417e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216024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600" b="1" dirty="0" smtClean="0"/>
              <a:t>Сравните</a:t>
            </a:r>
            <a:r>
              <a:rPr lang="ru-RU" sz="3600" b="1" dirty="0"/>
              <a:t>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а) первые способы решения задач;</a:t>
            </a:r>
            <a:br>
              <a:rPr lang="ru-RU" sz="2700" dirty="0"/>
            </a:br>
            <a:r>
              <a:rPr lang="ru-RU" sz="2700" dirty="0"/>
              <a:t>б) вторые способы решения задач;</a:t>
            </a:r>
            <a:br>
              <a:rPr lang="ru-RU" sz="2700" dirty="0"/>
            </a:br>
            <a:r>
              <a:rPr lang="ru-RU" sz="2700" dirty="0"/>
              <a:t>в) выражения, полученные при решении задач первым способом;</a:t>
            </a:r>
            <a:br>
              <a:rPr lang="ru-RU" sz="2700" dirty="0"/>
            </a:br>
            <a:r>
              <a:rPr lang="ru-RU" sz="2700" dirty="0"/>
              <a:t>г)  выражения, полученные при решении задач вторым способом;</a:t>
            </a:r>
            <a:br>
              <a:rPr lang="ru-RU" sz="2700" dirty="0"/>
            </a:br>
            <a:r>
              <a:rPr lang="ru-RU" sz="2700" dirty="0" err="1"/>
              <a:t>д</a:t>
            </a:r>
            <a:r>
              <a:rPr lang="ru-RU" sz="2700" dirty="0"/>
              <a:t>) выражения, полученные при решении задачи №1 первым и вторым способами;</a:t>
            </a:r>
            <a:br>
              <a:rPr lang="ru-RU" sz="2700" dirty="0"/>
            </a:br>
            <a:r>
              <a:rPr lang="ru-RU" sz="2700" dirty="0"/>
              <a:t>е) выражения, полученные при решении задачи №2 первым и вторым способами;</a:t>
            </a:r>
            <a:br>
              <a:rPr lang="ru-RU" sz="2700" dirty="0"/>
            </a:br>
            <a:r>
              <a:rPr lang="ru-RU" sz="2700" dirty="0"/>
              <a:t>ж) числовые значения выражений, полученные при решении задачи №1 первым и вторым способами;</a:t>
            </a:r>
            <a:br>
              <a:rPr lang="ru-RU" sz="2700" dirty="0"/>
            </a:br>
            <a:r>
              <a:rPr lang="ru-RU" sz="2700" dirty="0" err="1"/>
              <a:t>з</a:t>
            </a:r>
            <a:r>
              <a:rPr lang="ru-RU" sz="2700" dirty="0"/>
              <a:t>) числовые значения выражений, полученные при решении задачи №2 первым и вторым способами.</a:t>
            </a:r>
            <a:br>
              <a:rPr lang="ru-RU" sz="2700" dirty="0"/>
            </a:br>
            <a:r>
              <a:rPr lang="ru-RU" sz="2700" dirty="0"/>
              <a:t>К каким выводам в результате сравнения вы пришли?</a:t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60840" cy="2016224"/>
          </a:xfrm>
        </p:spPr>
        <p:txBody>
          <a:bodyPr/>
          <a:lstStyle/>
          <a:p>
            <a:r>
              <a:rPr lang="ru-RU" b="1" dirty="0" smtClean="0"/>
              <a:t>149∙53+149∙47= 149∙(53+47)=149∙100=14900</a:t>
            </a:r>
            <a:endParaRPr lang="ru-RU" b="1" dirty="0"/>
          </a:p>
        </p:txBody>
      </p:sp>
      <p:pic>
        <p:nvPicPr>
          <p:cNvPr id="5" name="Picture 4" descr="dd36efffaa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9700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3573463"/>
            <a:ext cx="21574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да\Desktop\4b83fdd49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29454" y="785794"/>
            <a:ext cx="1752600" cy="17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№</a:t>
            </a:r>
            <a:r>
              <a:rPr lang="ru-RU" b="1" dirty="0" smtClean="0"/>
              <a:t>3     а) (25+78)∙4=…</a:t>
            </a:r>
            <a:br>
              <a:rPr lang="ru-RU" b="1" dirty="0" smtClean="0"/>
            </a:br>
            <a:r>
              <a:rPr lang="ru-RU" b="1" dirty="0" smtClean="0"/>
              <a:t>б)  8∙(54+125)=…</a:t>
            </a:r>
            <a:br>
              <a:rPr lang="ru-RU" b="1" dirty="0" smtClean="0"/>
            </a:br>
            <a:r>
              <a:rPr lang="ru-RU" b="1" dirty="0" smtClean="0"/>
              <a:t>в) (111-36)∙7=…</a:t>
            </a:r>
            <a:br>
              <a:rPr lang="ru-RU" b="1" dirty="0" smtClean="0"/>
            </a:br>
            <a:r>
              <a:rPr lang="ru-RU" b="1" dirty="0" smtClean="0"/>
              <a:t>г) 16∙(93-18)=…</a:t>
            </a:r>
            <a:br>
              <a:rPr lang="ru-RU" b="1" dirty="0" smtClean="0"/>
            </a:br>
            <a:r>
              <a:rPr lang="ru-RU" b="1" dirty="0" err="1" smtClean="0"/>
              <a:t>д</a:t>
            </a:r>
            <a:r>
              <a:rPr lang="ru-RU" b="1" dirty="0" smtClean="0"/>
              <a:t>)  …=47∙8+53∙8</a:t>
            </a:r>
            <a:br>
              <a:rPr lang="ru-RU" b="1" dirty="0" smtClean="0"/>
            </a:br>
            <a:r>
              <a:rPr lang="ru-RU" b="1" dirty="0" smtClean="0"/>
              <a:t>е) …=26∙45-12∙45</a:t>
            </a:r>
            <a:br>
              <a:rPr lang="ru-RU" b="1" dirty="0" smtClean="0"/>
            </a:br>
            <a:r>
              <a:rPr lang="ru-RU" b="1" dirty="0" smtClean="0"/>
              <a:t>ж) …∙7=12∙…+27∙…</a:t>
            </a:r>
            <a:br>
              <a:rPr lang="ru-RU" b="1" dirty="0" smtClean="0"/>
            </a:br>
            <a:r>
              <a:rPr lang="ru-RU" b="1" dirty="0" smtClean="0"/>
              <a:t>              </a:t>
            </a:r>
            <a:r>
              <a:rPr lang="ru-RU" b="1" dirty="0" err="1" smtClean="0"/>
              <a:t>з</a:t>
            </a:r>
            <a:r>
              <a:rPr lang="ru-RU" b="1" dirty="0" smtClean="0"/>
              <a:t>)  (15+71)∙…=…∙12+71∙…</a:t>
            </a:r>
            <a:br>
              <a:rPr lang="ru-RU" b="1" dirty="0" smtClean="0"/>
            </a:br>
            <a:r>
              <a:rPr lang="ru-RU" b="1" dirty="0" smtClean="0"/>
              <a:t>и) …∙13=23∙…-16∙…</a:t>
            </a:r>
            <a:br>
              <a:rPr lang="ru-RU" b="1" dirty="0" smtClean="0"/>
            </a:br>
            <a:r>
              <a:rPr lang="ru-RU" b="1" dirty="0" smtClean="0"/>
              <a:t>к) 63∙…=…∙51-…∙28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Люда\Desktop\4b83fdd49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91400" y="4929198"/>
            <a:ext cx="1752600" cy="17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а) </a:t>
            </a:r>
            <a:r>
              <a:rPr lang="ru-RU" sz="4000" b="1" dirty="0" smtClean="0"/>
              <a:t>(</a:t>
            </a:r>
            <a:r>
              <a:rPr lang="ru-RU" sz="4000" b="1" dirty="0"/>
              <a:t>25+78)∙4=25∙4+78∙4</a:t>
            </a:r>
            <a:br>
              <a:rPr lang="ru-RU" sz="4000" b="1" dirty="0"/>
            </a:br>
            <a:r>
              <a:rPr lang="ru-RU" sz="4000" b="1" dirty="0" smtClean="0"/>
              <a:t>                              б</a:t>
            </a:r>
            <a:r>
              <a:rPr lang="ru-RU" sz="4000" b="1" dirty="0"/>
              <a:t>)  8∙(54+125)=8∙54+8∙125</a:t>
            </a:r>
            <a:br>
              <a:rPr lang="ru-RU" sz="4000" b="1" dirty="0"/>
            </a:br>
            <a:r>
              <a:rPr lang="ru-RU" sz="4000" b="1" dirty="0" smtClean="0"/>
              <a:t>                              в</a:t>
            </a:r>
            <a:r>
              <a:rPr lang="ru-RU" sz="4000" b="1" dirty="0"/>
              <a:t>) (111-36)∙7=111∙7-36∙7</a:t>
            </a:r>
            <a:br>
              <a:rPr lang="ru-RU" sz="4000" b="1" dirty="0"/>
            </a:br>
            <a:r>
              <a:rPr lang="ru-RU" sz="4000" b="1" dirty="0" smtClean="0"/>
              <a:t>                              г</a:t>
            </a:r>
            <a:r>
              <a:rPr lang="ru-RU" sz="4000" b="1" dirty="0"/>
              <a:t>) 16∙(93-18)=16∙93-16∙18</a:t>
            </a:r>
            <a:br>
              <a:rPr lang="ru-RU" sz="4000" b="1" dirty="0"/>
            </a:br>
            <a:r>
              <a:rPr lang="ru-RU" sz="4000" b="1" dirty="0" smtClean="0"/>
              <a:t>                             </a:t>
            </a:r>
            <a:r>
              <a:rPr lang="ru-RU" sz="4000" b="1" dirty="0" err="1" smtClean="0"/>
              <a:t>д</a:t>
            </a:r>
            <a:r>
              <a:rPr lang="ru-RU" sz="4000" b="1" dirty="0"/>
              <a:t>)  (47+53)∙8=47∙8+53∙8</a:t>
            </a:r>
            <a:br>
              <a:rPr lang="ru-RU" sz="4000" b="1" dirty="0"/>
            </a:br>
            <a:r>
              <a:rPr lang="ru-RU" sz="4000" b="1" dirty="0" smtClean="0"/>
              <a:t>                             е</a:t>
            </a:r>
            <a:r>
              <a:rPr lang="ru-RU" sz="4000" b="1" dirty="0"/>
              <a:t>) (26-12)∙45=26∙45-12∙45</a:t>
            </a:r>
            <a:br>
              <a:rPr lang="ru-RU" sz="4000" b="1" dirty="0"/>
            </a:br>
            <a:r>
              <a:rPr lang="ru-RU" sz="4000" b="1" dirty="0" smtClean="0"/>
              <a:t>                             ж</a:t>
            </a:r>
            <a:r>
              <a:rPr lang="ru-RU" sz="4000" b="1" dirty="0"/>
              <a:t>) (12+27)∙7=12∙7+27∙7</a:t>
            </a:r>
            <a:br>
              <a:rPr lang="ru-RU" sz="4000" b="1" dirty="0"/>
            </a:br>
            <a:r>
              <a:rPr lang="ru-RU" sz="4000" b="1" dirty="0" smtClean="0"/>
              <a:t>                             </a:t>
            </a:r>
            <a:r>
              <a:rPr lang="ru-RU" sz="4000" b="1" dirty="0" err="1" smtClean="0"/>
              <a:t>з</a:t>
            </a:r>
            <a:r>
              <a:rPr lang="ru-RU" sz="4000" b="1" dirty="0"/>
              <a:t>) </a:t>
            </a:r>
            <a:r>
              <a:rPr lang="ru-RU" sz="4000" b="1" dirty="0" smtClean="0"/>
              <a:t>(</a:t>
            </a:r>
            <a:r>
              <a:rPr lang="ru-RU" sz="4000" b="1" dirty="0"/>
              <a:t>15+71)∙12=15∙12+71∙12</a:t>
            </a:r>
            <a:br>
              <a:rPr lang="ru-RU" sz="4000" b="1" dirty="0"/>
            </a:br>
            <a:r>
              <a:rPr lang="ru-RU" sz="4000" b="1" dirty="0" smtClean="0"/>
              <a:t>                             и</a:t>
            </a:r>
            <a:r>
              <a:rPr lang="ru-RU" sz="4000" b="1" dirty="0"/>
              <a:t>) (23-16)∙13=23∙13-16∙13</a:t>
            </a:r>
            <a:br>
              <a:rPr lang="ru-RU" sz="4000" b="1" dirty="0"/>
            </a:br>
            <a:r>
              <a:rPr lang="ru-RU" sz="4000" b="1" dirty="0" smtClean="0"/>
              <a:t>                             к</a:t>
            </a:r>
            <a:r>
              <a:rPr lang="ru-RU" sz="4000" b="1" dirty="0"/>
              <a:t>) 63∙(51-28)=63∙51-63∙28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7410" name="Picture 2" descr="C:\Users\Люда\Documents\картинки для оформления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240360" cy="427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317</Words>
  <Application>Microsoft Office PowerPoint</Application>
  <PresentationFormat>Экран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Вычислите устно: 37+92+63 64+360+26 19+78+845+81+155 25∙52∙4 2∙19∙50 2∙4∙13∙5∙125 8∙67∙125 4∙16∙125 125-( 25+58) Удвойте сумму 57+100+43 Найдите половину суммы 60+48+12 Удвойте произведение 2∙37∙25 </vt:lpstr>
      <vt:lpstr>Задача: за 9 мотков шерсти заплатили на 105 рублей больше, чем за 6 мотков такой же шерсти. Сколько денег надо заплатить за шерсть для вязки пальто, если на него идет 30 мотков шерсти?</vt:lpstr>
      <vt:lpstr>   Жители Цветочного города попросили Знайку и Незнайку найти значение выражения:  149∙53+149∙47= Незнайка начал умножать «столбиком»: 149∙53=       149∙47= А Знайка внимательно посмотрел на пример и сразу сказал ответ. Незнайка очень удивился!  </vt:lpstr>
      <vt:lpstr>Задача №1: В саду посажены фруктовые деревья в 8 рядов. В каждом ряду посажено по 5 груш и по 7 яблонь. Сколько всего деревьев посажено в саду?                Задача №2: Две автомашины             одновременно выехали навстречу друг   другу из двух пунктов. Скорость первой    автомашины 80 км/ч, скорость второй автомашины 60 км/ч. Через 3 часа автомашины встретились.  Найдите расстояние между пунктами, из которых выехали автомашины. </vt:lpstr>
      <vt:lpstr>    Сравните: а) первые способы решения задач; б) вторые способы решения задач; в) выражения, полученные при решении задач первым способом; г)  выражения, полученные при решении задач вторым способом; д) выражения, полученные при решении задачи №1 первым и вторым способами; е) выражения, полученные при решении задачи №2 первым и вторым способами; ж) числовые значения выражений, полученные при решении задачи №1 первым и вторым способами; з) числовые значения выражений, полученные при решении задачи №2 первым и вторым способами. К каким выводам в результате сравнения вы пришли?     </vt:lpstr>
      <vt:lpstr>149∙53+149∙47= 149∙(53+47)=149∙100=14900</vt:lpstr>
      <vt:lpstr> №3     а) (25+78)∙4=… б)  8∙(54+125)=… в) (111-36)∙7=… г) 16∙(93-18)=… д)  …=47∙8+53∙8 е) …=26∙45-12∙45 ж) …∙7=12∙…+27∙…               з)  (15+71)∙…=…∙12+71∙… и) …∙13=23∙…-16∙… к) 63∙…=…∙51-…∙28  </vt:lpstr>
      <vt:lpstr>                               а) (25+78)∙4=25∙4+78∙4                               б)  8∙(54+125)=8∙54+8∙125                               в) (111-36)∙7=111∙7-36∙7                               г) 16∙(93-18)=16∙93-16∙18                              д)  (47+53)∙8=47∙8+53∙8                              е) (26-12)∙45=26∙45-12∙45                              ж) (12+27)∙7=12∙7+27∙7                              з) (15+71)∙12=15∙12+71∙12                              и) (23-16)∙13=23∙13-16∙13                              к) 63∙(51-28)=63∙51-63∙28    </vt:lpstr>
      <vt:lpstr>Масса чашки 140 г, а масса блюдца 180 г. Купили 12 чашек с блюдцами. Сколько весит эта покупка? На сколько купленные чашки легче купленных блюдец?</vt:lpstr>
      <vt:lpstr>Масса чашки 140 г, а масса блюдца 180 г. Купили 12 чашек с блюдцами. Сколько весит эта покупка? На сколько купленные чашки легче купленных блюдец? Решение: 140∙12+180∙12=3840(г) (140+180)∙12=3840(г) </vt:lpstr>
      <vt:lpstr>Презентация PowerPoint</vt:lpstr>
      <vt:lpstr>Презентация PowerPoint</vt:lpstr>
      <vt:lpstr>Презентация PowerPoint</vt:lpstr>
      <vt:lpstr>  Задание на дом: П.1.8,  №108(а,в,д,ж,и),  №109(б,г)     Шкала:  7-10    б.  - «3»                11 - 14 б. - «4»                15-17   б. - «5»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Распределительный закон умножения</dc:title>
  <dc:creator>Люда</dc:creator>
  <cp:lastModifiedBy>Наталья</cp:lastModifiedBy>
  <cp:revision>35</cp:revision>
  <dcterms:created xsi:type="dcterms:W3CDTF">2013-03-19T15:17:34Z</dcterms:created>
  <dcterms:modified xsi:type="dcterms:W3CDTF">2021-12-12T11:54:38Z</dcterms:modified>
</cp:coreProperties>
</file>