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7" r:id="rId2"/>
    <p:sldId id="258" r:id="rId3"/>
    <p:sldId id="259" r:id="rId4"/>
    <p:sldId id="260" r:id="rId5"/>
    <p:sldId id="261" r:id="rId6"/>
    <p:sldId id="263" r:id="rId7"/>
    <p:sldId id="264" r:id="rId8"/>
    <p:sldId id="266" r:id="rId9"/>
    <p:sldId id="265" r:id="rId10"/>
    <p:sldId id="279" r:id="rId11"/>
    <p:sldId id="280" r:id="rId12"/>
    <p:sldId id="268" r:id="rId13"/>
    <p:sldId id="267" r:id="rId14"/>
    <p:sldId id="269" r:id="rId15"/>
    <p:sldId id="270" r:id="rId16"/>
    <p:sldId id="271" r:id="rId17"/>
    <p:sldId id="289" r:id="rId18"/>
    <p:sldId id="273" r:id="rId19"/>
    <p:sldId id="274" r:id="rId20"/>
    <p:sldId id="275" r:id="rId21"/>
    <p:sldId id="276" r:id="rId22"/>
    <p:sldId id="277" r:id="rId23"/>
    <p:sldId id="278"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4148138"/>
            <a:ext cx="6227763" cy="1008062"/>
          </a:xfrm>
          <a:prstGeom prst="rect">
            <a:avLst/>
          </a:prstGeom>
          <a:solidFill>
            <a:schemeClr val="hlink"/>
          </a:solidFill>
          <a:ln w="9525">
            <a:noFill/>
            <a:miter lim="800000"/>
            <a:headEnd/>
            <a:tailEnd/>
          </a:ln>
          <a:effectLst/>
        </p:spPr>
        <p:txBody>
          <a:bodyPr wrap="none" anchor="ctr"/>
          <a:lstStyle/>
          <a:p>
            <a:pPr algn="ctr" fontAlgn="base">
              <a:spcBef>
                <a:spcPct val="0"/>
              </a:spcBef>
              <a:spcAft>
                <a:spcPct val="0"/>
              </a:spcAft>
              <a:defRPr/>
            </a:pPr>
            <a:endParaRPr lang="ru-RU">
              <a:solidFill>
                <a:srgbClr val="6699FF"/>
              </a:solidFill>
            </a:endParaRPr>
          </a:p>
        </p:txBody>
      </p:sp>
      <p:sp>
        <p:nvSpPr>
          <p:cNvPr id="5122" name="Rectangle 2"/>
          <p:cNvSpPr>
            <a:spLocks noGrp="1" noChangeArrowheads="1"/>
          </p:cNvSpPr>
          <p:nvPr>
            <p:ph type="ctrTitle"/>
          </p:nvPr>
        </p:nvSpPr>
        <p:spPr>
          <a:xfrm>
            <a:off x="179388" y="3860800"/>
            <a:ext cx="6048375" cy="1109663"/>
          </a:xfrm>
        </p:spPr>
        <p:txBody>
          <a:bodyPr/>
          <a:lstStyle>
            <a:lvl1pPr>
              <a:defRPr sz="3200" b="1"/>
            </a:lvl1pPr>
          </a:lstStyle>
          <a:p>
            <a:r>
              <a:rPr lang="ru-RU"/>
              <a:t>Образец заголовка</a:t>
            </a:r>
          </a:p>
        </p:txBody>
      </p:sp>
      <p:sp>
        <p:nvSpPr>
          <p:cNvPr id="5123" name="Rectangle 3"/>
          <p:cNvSpPr>
            <a:spLocks noGrp="1" noChangeArrowheads="1"/>
          </p:cNvSpPr>
          <p:nvPr>
            <p:ph type="subTitle" idx="1"/>
          </p:nvPr>
        </p:nvSpPr>
        <p:spPr>
          <a:xfrm>
            <a:off x="179388" y="4721225"/>
            <a:ext cx="6048375" cy="696913"/>
          </a:xfrm>
        </p:spPr>
        <p:txBody>
          <a:bodyPr/>
          <a:lstStyle>
            <a:lvl1pPr marL="0" indent="0">
              <a:buFontTx/>
              <a:buNone/>
              <a:defRPr sz="2400" b="1">
                <a:solidFill>
                  <a:schemeClr val="bg1"/>
                </a:solidFill>
              </a:defRPr>
            </a:lvl1pPr>
          </a:lstStyle>
          <a:p>
            <a:r>
              <a:rPr lang="ru-RU"/>
              <a:t>Образец подзаголовка</a:t>
            </a:r>
          </a:p>
        </p:txBody>
      </p:sp>
    </p:spTree>
    <p:extLst>
      <p:ext uri="{BB962C8B-B14F-4D97-AF65-F5344CB8AC3E}">
        <p14:creationId xmlns:p14="http://schemas.microsoft.com/office/powerpoint/2010/main" val="1792177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232471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10388" y="1984375"/>
            <a:ext cx="1909762" cy="44672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76338" y="1984375"/>
            <a:ext cx="5581650" cy="44672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666469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169870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417358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76338" y="2492375"/>
            <a:ext cx="3744912" cy="3959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73650" y="2492375"/>
            <a:ext cx="3746500" cy="3959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36612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970803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2327943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7066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3562457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232438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187450" y="1984375"/>
            <a:ext cx="65532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32" name="Rectangle 8"/>
          <p:cNvSpPr>
            <a:spLocks noChangeArrowheads="1"/>
          </p:cNvSpPr>
          <p:nvPr/>
        </p:nvSpPr>
        <p:spPr bwMode="auto">
          <a:xfrm>
            <a:off x="0" y="5516563"/>
            <a:ext cx="9144000" cy="1341437"/>
          </a:xfrm>
          <a:prstGeom prst="rect">
            <a:avLst/>
          </a:prstGeom>
          <a:gradFill rotWithShape="1">
            <a:gsLst>
              <a:gs pos="0">
                <a:srgbClr val="765E2F">
                  <a:alpha val="0"/>
                </a:srgbClr>
              </a:gs>
              <a:gs pos="100000">
                <a:schemeClr val="folHlink"/>
              </a:gs>
            </a:gsLst>
            <a:lin ang="5400000" scaled="1"/>
          </a:gradFill>
          <a:ln w="9525">
            <a:noFill/>
            <a:miter lim="800000"/>
            <a:headEnd/>
            <a:tailEnd/>
          </a:ln>
          <a:effectLst/>
        </p:spPr>
        <p:txBody>
          <a:bodyPr wrap="none" anchor="ctr"/>
          <a:lstStyle/>
          <a:p>
            <a:pPr algn="ctr" fontAlgn="base">
              <a:spcBef>
                <a:spcPct val="0"/>
              </a:spcBef>
              <a:spcAft>
                <a:spcPct val="0"/>
              </a:spcAft>
              <a:defRPr/>
            </a:pPr>
            <a:endParaRPr lang="uk-UA">
              <a:solidFill>
                <a:srgbClr val="4D4D4D"/>
              </a:solidFill>
            </a:endParaRPr>
          </a:p>
        </p:txBody>
      </p:sp>
      <p:sp>
        <p:nvSpPr>
          <p:cNvPr id="2052" name="Rectangle 3"/>
          <p:cNvSpPr>
            <a:spLocks noGrp="1" noChangeArrowheads="1"/>
          </p:cNvSpPr>
          <p:nvPr>
            <p:ph type="body" idx="1"/>
          </p:nvPr>
        </p:nvSpPr>
        <p:spPr bwMode="auto">
          <a:xfrm>
            <a:off x="1176338" y="2492375"/>
            <a:ext cx="764381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p14="http://schemas.microsoft.com/office/powerpoint/2010/main" val="381857120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0" fontAlgn="base" hangingPunct="0">
        <a:spcBef>
          <a:spcPct val="0"/>
        </a:spcBef>
        <a:spcAft>
          <a:spcPct val="0"/>
        </a:spcAft>
        <a:defRPr sz="3600">
          <a:solidFill>
            <a:schemeClr val="bg2"/>
          </a:solidFill>
          <a:latin typeface="+mj-lt"/>
          <a:ea typeface="+mj-ea"/>
          <a:cs typeface="+mj-cs"/>
        </a:defRPr>
      </a:lvl1pPr>
      <a:lvl2pPr algn="l" rtl="0" eaLnBrk="0" fontAlgn="base" hangingPunct="0">
        <a:spcBef>
          <a:spcPct val="0"/>
        </a:spcBef>
        <a:spcAft>
          <a:spcPct val="0"/>
        </a:spcAft>
        <a:defRPr sz="3600">
          <a:solidFill>
            <a:schemeClr val="bg2"/>
          </a:solidFill>
          <a:latin typeface="Arial" charset="0"/>
        </a:defRPr>
      </a:lvl2pPr>
      <a:lvl3pPr algn="l" rtl="0" eaLnBrk="0" fontAlgn="base" hangingPunct="0">
        <a:spcBef>
          <a:spcPct val="0"/>
        </a:spcBef>
        <a:spcAft>
          <a:spcPct val="0"/>
        </a:spcAft>
        <a:defRPr sz="3600">
          <a:solidFill>
            <a:schemeClr val="bg2"/>
          </a:solidFill>
          <a:latin typeface="Arial" charset="0"/>
        </a:defRPr>
      </a:lvl3pPr>
      <a:lvl4pPr algn="l" rtl="0" eaLnBrk="0" fontAlgn="base" hangingPunct="0">
        <a:spcBef>
          <a:spcPct val="0"/>
        </a:spcBef>
        <a:spcAft>
          <a:spcPct val="0"/>
        </a:spcAft>
        <a:defRPr sz="3600">
          <a:solidFill>
            <a:schemeClr val="bg2"/>
          </a:solidFill>
          <a:latin typeface="Arial" charset="0"/>
        </a:defRPr>
      </a:lvl4pPr>
      <a:lvl5pPr algn="l" rtl="0" eaLnBrk="0" fontAlgn="base" hangingPunct="0">
        <a:spcBef>
          <a:spcPct val="0"/>
        </a:spcBef>
        <a:spcAft>
          <a:spcPct val="0"/>
        </a:spcAft>
        <a:defRPr sz="3600">
          <a:solidFill>
            <a:schemeClr val="bg2"/>
          </a:solidFill>
          <a:latin typeface="Arial" charset="0"/>
        </a:defRPr>
      </a:lvl5pPr>
      <a:lvl6pPr marL="457200" algn="l" rtl="0" fontAlgn="base">
        <a:spcBef>
          <a:spcPct val="0"/>
        </a:spcBef>
        <a:spcAft>
          <a:spcPct val="0"/>
        </a:spcAft>
        <a:defRPr sz="3600">
          <a:solidFill>
            <a:schemeClr val="bg2"/>
          </a:solidFill>
          <a:latin typeface="Arial" charset="0"/>
        </a:defRPr>
      </a:lvl6pPr>
      <a:lvl7pPr marL="914400" algn="l" rtl="0" fontAlgn="base">
        <a:spcBef>
          <a:spcPct val="0"/>
        </a:spcBef>
        <a:spcAft>
          <a:spcPct val="0"/>
        </a:spcAft>
        <a:defRPr sz="3600">
          <a:solidFill>
            <a:schemeClr val="bg2"/>
          </a:solidFill>
          <a:latin typeface="Arial" charset="0"/>
        </a:defRPr>
      </a:lvl7pPr>
      <a:lvl8pPr marL="1371600" algn="l" rtl="0" fontAlgn="base">
        <a:spcBef>
          <a:spcPct val="0"/>
        </a:spcBef>
        <a:spcAft>
          <a:spcPct val="0"/>
        </a:spcAft>
        <a:defRPr sz="3600">
          <a:solidFill>
            <a:schemeClr val="bg2"/>
          </a:solidFill>
          <a:latin typeface="Arial" charset="0"/>
        </a:defRPr>
      </a:lvl8pPr>
      <a:lvl9pPr marL="1828800" algn="l" rtl="0" fontAlgn="base">
        <a:spcBef>
          <a:spcPct val="0"/>
        </a:spcBef>
        <a:spcAft>
          <a:spcPct val="0"/>
        </a:spcAft>
        <a:defRPr sz="3600">
          <a:solidFill>
            <a:schemeClr val="bg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b="1">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u.wikipedia.org/wiki/%D0%91%D0%B5%D0%BD%D0%B7%D0%BE%D0%B9%D0%BD%D0%B0%D1%8F_%D1%81%D0%BC%D0%BE%D0%BB%D0%B0" TargetMode="External"/><Relationship Id="rId7" Type="http://schemas.openxmlformats.org/officeDocument/2006/relationships/hyperlink" Target="https://ru.wikipedia.org/wiki/%D0%97%D0%B0%D0%BB%D1%8C%D0%BA%D0%BE%D0%B2%D1%81%D0%BA%D0%B8%D0%B9,_%D0%AD%D1%80%D0%BD%D1%81%D1%82_%D0%9B%D0%B5%D0%BE%D0%BF%D0%BE%D0%BB%D1%8C%D0%B4" TargetMode="External"/><Relationship Id="rId2" Type="http://schemas.openxmlformats.org/officeDocument/2006/relationships/hyperlink" Target="https://ru.wikipedia.org/wiki/%D0%92%D0%BE%D0%B7%D0%B3%D0%BE%D0%BD%D0%BA%D0%B0" TargetMode="External"/><Relationship Id="rId1" Type="http://schemas.openxmlformats.org/officeDocument/2006/relationships/slideLayout" Target="../slideLayouts/slideLayout2.xml"/><Relationship Id="rId6" Type="http://schemas.openxmlformats.org/officeDocument/2006/relationships/hyperlink" Target="https://ru.wikipedia.org/wiki/1875" TargetMode="External"/><Relationship Id="rId5" Type="http://schemas.openxmlformats.org/officeDocument/2006/relationships/hyperlink" Target="https://ru.wikipedia.org/wiki/%D0%9B%D0%B8%D0%B1%D0%B8%D1%85,_%D0%AE%D1%81%D1%82%D1%83%D1%81" TargetMode="External"/><Relationship Id="rId4" Type="http://schemas.openxmlformats.org/officeDocument/2006/relationships/hyperlink" Target="https://ru.wikipedia.org/wiki/1832_%D0%B3%D0%BE%D0%B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22263" y="4170363"/>
            <a:ext cx="5545137" cy="987425"/>
          </a:xfrm>
          <a:noFill/>
        </p:spPr>
        <p:txBody>
          <a:bodyPr/>
          <a:lstStyle/>
          <a:p>
            <a:pPr eaLnBrk="1" hangingPunct="1"/>
            <a:r>
              <a:rPr lang="uk-UA" altLang="ru-RU" sz="2000" dirty="0" err="1" smtClean="0">
                <a:solidFill>
                  <a:schemeClr val="bg1"/>
                </a:solidFill>
                <a:latin typeface="Tahoma" pitchFamily="34" charset="0"/>
              </a:rPr>
              <a:t>Решение</a:t>
            </a:r>
            <a:r>
              <a:rPr lang="uk-UA" altLang="ru-RU" sz="2000" dirty="0" smtClean="0">
                <a:solidFill>
                  <a:schemeClr val="bg1"/>
                </a:solidFill>
                <a:latin typeface="Tahoma" pitchFamily="34" charset="0"/>
              </a:rPr>
              <a:t> </a:t>
            </a:r>
            <a:r>
              <a:rPr lang="uk-UA" altLang="ru-RU" sz="2000" dirty="0" err="1" smtClean="0">
                <a:solidFill>
                  <a:schemeClr val="bg1"/>
                </a:solidFill>
                <a:latin typeface="Tahoma" pitchFamily="34" charset="0"/>
              </a:rPr>
              <a:t>ситуационных</a:t>
            </a:r>
            <a:r>
              <a:rPr lang="uk-UA" altLang="ru-RU" sz="2000" dirty="0" smtClean="0">
                <a:solidFill>
                  <a:schemeClr val="bg1"/>
                </a:solidFill>
                <a:latin typeface="Tahoma" pitchFamily="34" charset="0"/>
              </a:rPr>
              <a:t> задач по </a:t>
            </a:r>
            <a:r>
              <a:rPr lang="uk-UA" altLang="ru-RU" sz="2000" dirty="0" err="1" smtClean="0">
                <a:solidFill>
                  <a:schemeClr val="bg1"/>
                </a:solidFill>
                <a:latin typeface="Tahoma" pitchFamily="34" charset="0"/>
              </a:rPr>
              <a:t>химии</a:t>
            </a:r>
            <a:r>
              <a:rPr lang="uk-UA" altLang="ru-RU" sz="2000" dirty="0" smtClean="0">
                <a:solidFill>
                  <a:schemeClr val="bg1"/>
                </a:solidFill>
                <a:latin typeface="Tahoma" pitchFamily="34" charset="0"/>
              </a:rPr>
              <a:t> для </a:t>
            </a:r>
            <a:r>
              <a:rPr lang="uk-UA" altLang="ru-RU" sz="2000" dirty="0" err="1" smtClean="0">
                <a:solidFill>
                  <a:schemeClr val="bg1"/>
                </a:solidFill>
                <a:latin typeface="Tahoma" pitchFamily="34" charset="0"/>
              </a:rPr>
              <a:t>формирования</a:t>
            </a:r>
            <a:r>
              <a:rPr lang="uk-UA" altLang="ru-RU" sz="2000" dirty="0" smtClean="0">
                <a:solidFill>
                  <a:schemeClr val="bg1"/>
                </a:solidFill>
                <a:latin typeface="Tahoma" pitchFamily="34" charset="0"/>
              </a:rPr>
              <a:t> </a:t>
            </a:r>
            <a:r>
              <a:rPr lang="uk-UA" altLang="ru-RU" sz="2000" dirty="0" err="1" smtClean="0">
                <a:solidFill>
                  <a:schemeClr val="bg1"/>
                </a:solidFill>
                <a:latin typeface="Tahoma" pitchFamily="34" charset="0"/>
              </a:rPr>
              <a:t>функциональной</a:t>
            </a:r>
            <a:r>
              <a:rPr lang="uk-UA" altLang="ru-RU" sz="2000" dirty="0" smtClean="0">
                <a:solidFill>
                  <a:schemeClr val="bg1"/>
                </a:solidFill>
                <a:latin typeface="Tahoma" pitchFamily="34" charset="0"/>
              </a:rPr>
              <a:t> </a:t>
            </a:r>
            <a:r>
              <a:rPr lang="uk-UA" altLang="ru-RU" sz="2000" dirty="0" err="1" smtClean="0">
                <a:solidFill>
                  <a:schemeClr val="bg1"/>
                </a:solidFill>
                <a:latin typeface="Tahoma" pitchFamily="34" charset="0"/>
              </a:rPr>
              <a:t>грамотности</a:t>
            </a:r>
            <a:r>
              <a:rPr lang="uk-UA" altLang="ru-RU" sz="2000" dirty="0" smtClean="0">
                <a:solidFill>
                  <a:schemeClr val="bg1"/>
                </a:solidFill>
                <a:latin typeface="Tahoma" pitchFamily="34" charset="0"/>
              </a:rPr>
              <a:t> </a:t>
            </a:r>
            <a:r>
              <a:rPr lang="uk-UA" altLang="ru-RU" sz="2000" dirty="0" err="1" smtClean="0">
                <a:solidFill>
                  <a:schemeClr val="bg1"/>
                </a:solidFill>
                <a:latin typeface="Tahoma" pitchFamily="34" charset="0"/>
              </a:rPr>
              <a:t>учащихся</a:t>
            </a:r>
            <a:r>
              <a:rPr lang="uk-UA" altLang="ru-RU" sz="2000" dirty="0" smtClean="0">
                <a:solidFill>
                  <a:schemeClr val="bg1"/>
                </a:solidFill>
                <a:latin typeface="Tahoma" pitchFamily="34" charset="0"/>
              </a:rPr>
              <a:t>.</a:t>
            </a:r>
          </a:p>
        </p:txBody>
      </p:sp>
      <p:sp>
        <p:nvSpPr>
          <p:cNvPr id="6147" name="Rectangle 3"/>
          <p:cNvSpPr>
            <a:spLocks noGrp="1" noChangeArrowheads="1"/>
          </p:cNvSpPr>
          <p:nvPr>
            <p:ph type="subTitle" idx="1"/>
          </p:nvPr>
        </p:nvSpPr>
        <p:spPr>
          <a:xfrm>
            <a:off x="428625" y="5151438"/>
            <a:ext cx="2760663" cy="63500"/>
          </a:xfrm>
        </p:spPr>
        <p:txBody>
          <a:bodyPr/>
          <a:lstStyle/>
          <a:p>
            <a:pPr eaLnBrk="1" hangingPunct="1">
              <a:lnSpc>
                <a:spcPct val="90000"/>
              </a:lnSpc>
            </a:pPr>
            <a:endParaRPr lang="uk-UA" altLang="ru-RU" sz="2000" smtClean="0"/>
          </a:p>
        </p:txBody>
      </p:sp>
    </p:spTree>
    <p:extLst>
      <p:ext uri="{BB962C8B-B14F-4D97-AF65-F5344CB8AC3E}">
        <p14:creationId xmlns:p14="http://schemas.microsoft.com/office/powerpoint/2010/main" val="3683692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114300" indent="0">
              <a:lnSpc>
                <a:spcPct val="115000"/>
              </a:lnSpc>
              <a:spcAft>
                <a:spcPts val="0"/>
              </a:spcAft>
              <a:buNone/>
            </a:pPr>
            <a:r>
              <a:rPr lang="ru-RU" sz="1600" dirty="0" smtClean="0">
                <a:effectLst/>
                <a:latin typeface="Times New Roman"/>
                <a:ea typeface="Calibri"/>
                <a:cs typeface="Times New Roman"/>
              </a:rPr>
              <a:t>5. </a:t>
            </a:r>
            <a:r>
              <a:rPr lang="ru-RU" sz="1600" dirty="0" smtClean="0">
                <a:effectLst/>
                <a:latin typeface="Times New Roman" panose="02020603050405020304" pitchFamily="18" charset="0"/>
                <a:ea typeface="Calibri"/>
                <a:cs typeface="Times New Roman" panose="02020603050405020304" pitchFamily="18" charset="0"/>
              </a:rPr>
              <a:t>Карбоновые кислоты – органические соединения, содержащие карбоксильную функциональную группу (СООН). </a:t>
            </a:r>
            <a:endParaRPr lang="ru-RU" sz="1600" dirty="0">
              <a:latin typeface="Times New Roman" panose="02020603050405020304" pitchFamily="18" charset="0"/>
              <a:ea typeface="Calibri"/>
              <a:cs typeface="Times New Roman" panose="02020603050405020304" pitchFamily="18" charset="0"/>
            </a:endParaRPr>
          </a:p>
          <a:p>
            <a:pPr marL="114300" indent="0">
              <a:lnSpc>
                <a:spcPct val="115000"/>
              </a:lnSpc>
              <a:spcAft>
                <a:spcPts val="0"/>
              </a:spcAft>
              <a:buNone/>
            </a:pPr>
            <a:r>
              <a:rPr lang="ru-RU" sz="1600" dirty="0" smtClean="0">
                <a:effectLst/>
                <a:latin typeface="Times New Roman" panose="02020603050405020304" pitchFamily="18" charset="0"/>
                <a:ea typeface="Calibri"/>
                <a:cs typeface="Times New Roman" panose="02020603050405020304" pitchFamily="18" charset="0"/>
              </a:rPr>
              <a:t>Среди многообразия карбоновых кислот, выделим бензойную кислоту.</a:t>
            </a:r>
          </a:p>
          <a:p>
            <a:pPr marL="114300" indent="0">
              <a:lnSpc>
                <a:spcPct val="115000"/>
              </a:lnSpc>
              <a:spcAft>
                <a:spcPts val="0"/>
              </a:spcAft>
              <a:buNone/>
            </a:pPr>
            <a:r>
              <a:rPr lang="ru-RU" sz="1600" dirty="0" smtClean="0">
                <a:effectLst/>
                <a:latin typeface="Times New Roman" panose="02020603050405020304" pitchFamily="18" charset="0"/>
                <a:ea typeface="Calibri"/>
                <a:cs typeface="Times New Roman" panose="02020603050405020304" pitchFamily="18" charset="0"/>
              </a:rPr>
              <a:t>Впервые бензойная кислота выделена </a:t>
            </a:r>
            <a:r>
              <a:rPr lang="ru-RU" sz="1600" u="none" strike="noStrike" dirty="0" smtClean="0">
                <a:effectLst/>
                <a:latin typeface="Times New Roman" panose="02020603050405020304" pitchFamily="18" charset="0"/>
                <a:ea typeface="Calibri"/>
                <a:cs typeface="Times New Roman" panose="02020603050405020304" pitchFamily="18" charset="0"/>
                <a:hlinkClick r:id="rId2" tooltip="Возгонка"/>
              </a:rPr>
              <a:t>возгонкой</a:t>
            </a:r>
            <a:r>
              <a:rPr lang="ru-RU" sz="1600" dirty="0" smtClean="0">
                <a:effectLst/>
                <a:latin typeface="Times New Roman" panose="02020603050405020304" pitchFamily="18" charset="0"/>
                <a:ea typeface="Calibri"/>
                <a:cs typeface="Times New Roman" panose="02020603050405020304" pitchFamily="18" charset="0"/>
              </a:rPr>
              <a:t> в 16 веке из </a:t>
            </a:r>
            <a:r>
              <a:rPr lang="ru-RU" sz="1600" u="none" strike="noStrike" dirty="0" smtClean="0">
                <a:effectLst/>
                <a:latin typeface="Times New Roman" panose="02020603050405020304" pitchFamily="18" charset="0"/>
                <a:ea typeface="Calibri"/>
                <a:cs typeface="Times New Roman" panose="02020603050405020304" pitchFamily="18" charset="0"/>
                <a:hlinkClick r:id="rId3" tooltip="Бензойная смола"/>
              </a:rPr>
              <a:t>бензойной смолы</a:t>
            </a:r>
            <a:r>
              <a:rPr lang="ru-RU" sz="1600" dirty="0" smtClean="0">
                <a:effectLst/>
                <a:latin typeface="Times New Roman" panose="02020603050405020304" pitchFamily="18" charset="0"/>
                <a:ea typeface="Calibri"/>
                <a:cs typeface="Times New Roman" panose="02020603050405020304" pitchFamily="18" charset="0"/>
              </a:rPr>
              <a:t> (росного ладана), отсюда и получила своё название. В </a:t>
            </a:r>
            <a:r>
              <a:rPr lang="ru-RU" sz="1600" u="none" strike="noStrike" dirty="0" smtClean="0">
                <a:effectLst/>
                <a:latin typeface="Times New Roman" panose="02020603050405020304" pitchFamily="18" charset="0"/>
                <a:ea typeface="Calibri"/>
                <a:cs typeface="Times New Roman" panose="02020603050405020304" pitchFamily="18" charset="0"/>
                <a:hlinkClick r:id="rId4" tooltip="1832 год"/>
              </a:rPr>
              <a:t>1832 году</a:t>
            </a:r>
            <a:r>
              <a:rPr lang="ru-RU" sz="1600" dirty="0" smtClean="0">
                <a:effectLst/>
                <a:latin typeface="Times New Roman" panose="02020603050405020304" pitchFamily="18" charset="0"/>
                <a:ea typeface="Calibri"/>
                <a:cs typeface="Times New Roman" panose="02020603050405020304" pitchFamily="18" charset="0"/>
              </a:rPr>
              <a:t> немецкий химик </a:t>
            </a:r>
            <a:r>
              <a:rPr lang="ru-RU" sz="1600" strike="noStrike" dirty="0" err="1" smtClean="0">
                <a:effectLst/>
                <a:latin typeface="Times New Roman" panose="02020603050405020304" pitchFamily="18" charset="0"/>
                <a:ea typeface="Calibri"/>
                <a:cs typeface="Times New Roman" panose="02020603050405020304" pitchFamily="18" charset="0"/>
                <a:hlinkClick r:id="rId5" tooltip="Либих, Юстус"/>
              </a:rPr>
              <a:t>Юстус</a:t>
            </a:r>
            <a:r>
              <a:rPr lang="ru-RU" sz="1600" strike="noStrike" dirty="0" smtClean="0">
                <a:effectLst/>
                <a:latin typeface="Times New Roman" panose="02020603050405020304" pitchFamily="18" charset="0"/>
                <a:ea typeface="Calibri"/>
                <a:cs typeface="Times New Roman" panose="02020603050405020304" pitchFamily="18" charset="0"/>
                <a:hlinkClick r:id="rId5" tooltip="Либих, Юстус"/>
              </a:rPr>
              <a:t> фон Либих</a:t>
            </a:r>
            <a:r>
              <a:rPr lang="ru-RU" sz="1600" dirty="0" smtClean="0">
                <a:effectLst/>
                <a:latin typeface="Times New Roman" panose="02020603050405020304" pitchFamily="18" charset="0"/>
                <a:ea typeface="Calibri"/>
                <a:cs typeface="Times New Roman" panose="02020603050405020304" pitchFamily="18" charset="0"/>
              </a:rPr>
              <a:t> определил структуру бензойной кислоты. В </a:t>
            </a:r>
            <a:r>
              <a:rPr lang="ru-RU" sz="1600" u="none" strike="noStrike" dirty="0" smtClean="0">
                <a:effectLst/>
                <a:latin typeface="Times New Roman" panose="02020603050405020304" pitchFamily="18" charset="0"/>
                <a:ea typeface="Calibri"/>
                <a:cs typeface="Times New Roman" panose="02020603050405020304" pitchFamily="18" charset="0"/>
                <a:hlinkClick r:id="rId6" tooltip="1875"/>
              </a:rPr>
              <a:t>1875</a:t>
            </a:r>
            <a:r>
              <a:rPr lang="ru-RU" sz="1600" dirty="0" smtClean="0">
                <a:effectLst/>
                <a:latin typeface="Times New Roman" panose="02020603050405020304" pitchFamily="18" charset="0"/>
                <a:ea typeface="Calibri"/>
                <a:cs typeface="Times New Roman" panose="02020603050405020304" pitchFamily="18" charset="0"/>
              </a:rPr>
              <a:t> немецкий физиолог </a:t>
            </a:r>
            <a:r>
              <a:rPr lang="ru-RU" sz="1600" u="none" strike="noStrike" dirty="0" smtClean="0">
                <a:effectLst/>
                <a:latin typeface="Times New Roman" panose="02020603050405020304" pitchFamily="18" charset="0"/>
                <a:ea typeface="Calibri"/>
                <a:cs typeface="Times New Roman" panose="02020603050405020304" pitchFamily="18" charset="0"/>
                <a:hlinkClick r:id="rId7" tooltip="Зальковский, Эрнст Леопольд"/>
              </a:rPr>
              <a:t>Эрнст Леопольд </a:t>
            </a:r>
            <a:r>
              <a:rPr lang="ru-RU" sz="1600" u="none" strike="noStrike" dirty="0" err="1" smtClean="0">
                <a:effectLst/>
                <a:latin typeface="Times New Roman" panose="02020603050405020304" pitchFamily="18" charset="0"/>
                <a:ea typeface="Calibri"/>
                <a:cs typeface="Times New Roman" panose="02020603050405020304" pitchFamily="18" charset="0"/>
                <a:hlinkClick r:id="rId7" tooltip="Зальковский, Эрнст Леопольд"/>
              </a:rPr>
              <a:t>Зальковский</a:t>
            </a:r>
            <a:r>
              <a:rPr lang="ru-RU" sz="1600" dirty="0" smtClean="0">
                <a:effectLst/>
                <a:latin typeface="Times New Roman" panose="02020603050405020304" pitchFamily="18" charset="0"/>
                <a:ea typeface="Calibri"/>
                <a:cs typeface="Times New Roman" panose="02020603050405020304" pitchFamily="18" charset="0"/>
              </a:rPr>
              <a:t> исследовал противогрибковые свойства бензойной кислоты, которая долгое время использовалась в консервировании фруктов.  Бензойная кислота – антисептик. Применяется для консервирования пищевых продуктов и во многих органических синтезах.</a:t>
            </a:r>
          </a:p>
          <a:p>
            <a:pPr marL="114300" indent="0">
              <a:spcAft>
                <a:spcPts val="0"/>
              </a:spcAft>
              <a:buNone/>
            </a:pPr>
            <a:r>
              <a:rPr lang="ru-RU" sz="1600" dirty="0" smtClean="0">
                <a:effectLst/>
                <a:latin typeface="Times New Roman" panose="02020603050405020304" pitchFamily="18" charset="0"/>
                <a:ea typeface="Times New Roman"/>
                <a:cs typeface="Times New Roman" panose="02020603050405020304" pitchFamily="18" charset="0"/>
              </a:rPr>
              <a:t>Почему на Руси в квашеную капусту добавляли клюкву?</a:t>
            </a:r>
            <a:r>
              <a:rPr lang="ru-RU" sz="1600" b="1" dirty="0" smtClean="0">
                <a:effectLst/>
                <a:latin typeface="Times New Roman" panose="02020603050405020304" pitchFamily="18" charset="0"/>
                <a:ea typeface="Times New Roman"/>
                <a:cs typeface="Times New Roman" panose="02020603050405020304" pitchFamily="18" charset="0"/>
              </a:rPr>
              <a:t> </a:t>
            </a:r>
          </a:p>
          <a:p>
            <a:pPr marL="114300" indent="0">
              <a:spcAft>
                <a:spcPts val="0"/>
              </a:spcAft>
              <a:buNone/>
            </a:pPr>
            <a:r>
              <a:rPr lang="ru-RU" sz="1600" dirty="0" smtClean="0">
                <a:latin typeface="Times New Roman" panose="02020603050405020304" pitchFamily="18" charset="0"/>
                <a:cs typeface="Times New Roman" panose="02020603050405020304" pitchFamily="18" charset="0"/>
              </a:rPr>
              <a:t>Установите </a:t>
            </a:r>
            <a:r>
              <a:rPr lang="ru-RU" sz="1600" dirty="0">
                <a:latin typeface="Times New Roman" panose="02020603050405020304" pitchFamily="18" charset="0"/>
                <a:cs typeface="Times New Roman" panose="02020603050405020304" pitchFamily="18" charset="0"/>
              </a:rPr>
              <a:t>молекулярную формулу бензойной кислоты, если массовые доли элементов в ней составляют: С - 68,85 %; Н - 4,92 %; О -26,23%; </a:t>
            </a:r>
            <a:r>
              <a:rPr lang="ru-RU" sz="1600" i="1" dirty="0">
                <a:latin typeface="Times New Roman" panose="02020603050405020304" pitchFamily="18" charset="0"/>
                <a:cs typeface="Times New Roman" panose="02020603050405020304" pitchFamily="18" charset="0"/>
              </a:rPr>
              <a:t>М</a:t>
            </a:r>
            <a:r>
              <a:rPr lang="ru-RU" sz="1600" i="1" baseline="-25000" dirty="0">
                <a:latin typeface="Times New Roman" panose="02020603050405020304" pitchFamily="18" charset="0"/>
                <a:cs typeface="Times New Roman" panose="02020603050405020304" pitchFamily="18" charset="0"/>
              </a:rPr>
              <a:t>г</a:t>
            </a:r>
            <a:r>
              <a:rPr lang="ru-RU" sz="1600" i="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122.</a:t>
            </a:r>
          </a:p>
          <a:p>
            <a:pPr marL="114300" indent="0">
              <a:spcAft>
                <a:spcPts val="0"/>
              </a:spcAft>
              <a:buNone/>
            </a:pPr>
            <a:endParaRPr lang="ru-RU" sz="1600" dirty="0" smtClean="0">
              <a:effectLst/>
              <a:latin typeface="Times New Roman"/>
              <a:ea typeface="Times New Roman"/>
            </a:endParaRPr>
          </a:p>
          <a:p>
            <a:endParaRPr lang="ru-RU" dirty="0"/>
          </a:p>
        </p:txBody>
      </p:sp>
    </p:spTree>
    <p:extLst>
      <p:ext uri="{BB962C8B-B14F-4D97-AF65-F5344CB8AC3E}">
        <p14:creationId xmlns:p14="http://schemas.microsoft.com/office/powerpoint/2010/main" val="1287534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000" dirty="0">
                <a:latin typeface="Times New Roman" panose="02020603050405020304" pitchFamily="18" charset="0"/>
                <a:cs typeface="Times New Roman" panose="02020603050405020304" pitchFamily="18" charset="0"/>
              </a:rPr>
              <a:t>В «болотном винограде» - клюкве - много бензойной кислоты — великолепного антимикробного средства. Поэтому клюква почти не поддается гниению. В народе это давно приметили и добавляют клюкву в квашеную </a:t>
            </a:r>
            <a:r>
              <a:rPr lang="ru-RU" sz="2000" dirty="0" smtClean="0">
                <a:latin typeface="Times New Roman" panose="02020603050405020304" pitchFamily="18" charset="0"/>
                <a:cs typeface="Times New Roman" panose="02020603050405020304" pitchFamily="18" charset="0"/>
              </a:rPr>
              <a:t>капусту</a:t>
            </a:r>
          </a:p>
          <a:p>
            <a:pPr marL="0" indent="0">
              <a:buNone/>
            </a:pPr>
            <a:r>
              <a:rPr lang="ru-RU" sz="2000" dirty="0">
                <a:latin typeface="Times New Roman" panose="02020603050405020304" pitchFamily="18" charset="0"/>
                <a:cs typeface="Times New Roman" panose="02020603050405020304" pitchFamily="18" charset="0"/>
              </a:rPr>
              <a:t>w(массовая доля) = х*</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/M,</a:t>
            </a:r>
          </a:p>
          <a:p>
            <a:pPr marL="0" indent="0">
              <a:buNone/>
            </a:pPr>
            <a:r>
              <a:rPr lang="ru-RU" sz="2000" dirty="0">
                <a:latin typeface="Times New Roman" panose="02020603050405020304" pitchFamily="18" charset="0"/>
                <a:cs typeface="Times New Roman" panose="02020603050405020304" pitchFamily="18" charset="0"/>
              </a:rPr>
              <a:t>где х - количество атомов в веществе, </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 относительная атомная масса, M- молярная масса вещества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w(C)=x*</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(C)/M, отсюда х=w(C)*M/</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(C)=0.6885*122/12=7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w(H)=x*</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(C)/M, отсюда х =w(H)*M/</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(H)=0.0492*122/1=6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w(O)=x*</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(C)/M, отсюда х= w(O)*M/</a:t>
            </a:r>
            <a:r>
              <a:rPr lang="ru-RU" sz="2000" dirty="0" err="1">
                <a:latin typeface="Times New Roman" panose="02020603050405020304" pitchFamily="18" charset="0"/>
                <a:cs typeface="Times New Roman" panose="02020603050405020304" pitchFamily="18" charset="0"/>
              </a:rPr>
              <a:t>Ar</a:t>
            </a:r>
            <a:r>
              <a:rPr lang="ru-RU" sz="2000" dirty="0">
                <a:latin typeface="Times New Roman" panose="02020603050405020304" pitchFamily="18" charset="0"/>
                <a:cs typeface="Times New Roman" panose="02020603050405020304" pitchFamily="18" charset="0"/>
              </a:rPr>
              <a:t>(O)= 0.2623*122/16=2, отсюда получаем формулу: </a:t>
            </a:r>
            <a:r>
              <a:rPr lang="ru-RU" sz="2000" dirty="0" smtClean="0">
                <a:latin typeface="Times New Roman" panose="02020603050405020304" pitchFamily="18" charset="0"/>
                <a:cs typeface="Times New Roman" panose="02020603050405020304" pitchFamily="18" charset="0"/>
              </a:rPr>
              <a:t>С7Н6О2     </a:t>
            </a:r>
          </a:p>
          <a:p>
            <a:pPr marL="0" indent="0">
              <a:buNone/>
            </a:pPr>
            <a:r>
              <a:rPr lang="ru-RU" sz="2000" i="1" dirty="0" smtClean="0">
                <a:latin typeface="Times New Roman" panose="02020603050405020304" pitchFamily="18" charset="0"/>
                <a:cs typeface="Times New Roman" panose="02020603050405020304" pitchFamily="18" charset="0"/>
              </a:rPr>
              <a:t>(Ответ</a:t>
            </a:r>
            <a:r>
              <a:rPr lang="ru-RU" sz="2000" i="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a:t>
            </a:r>
            <a:r>
              <a:rPr lang="ru-RU" sz="2000" baseline="-25000" dirty="0">
                <a:latin typeface="Times New Roman" panose="02020603050405020304" pitchFamily="18" charset="0"/>
                <a:cs typeface="Times New Roman" panose="02020603050405020304" pitchFamily="18" charset="0"/>
              </a:rPr>
              <a:t>7</a:t>
            </a:r>
            <a:r>
              <a:rPr lang="ru-RU" sz="2000" dirty="0">
                <a:latin typeface="Times New Roman" panose="02020603050405020304" pitchFamily="18" charset="0"/>
                <a:cs typeface="Times New Roman" panose="02020603050405020304" pitchFamily="18" charset="0"/>
              </a:rPr>
              <a:t>Н</a:t>
            </a:r>
            <a:r>
              <a:rPr lang="ru-RU" sz="2000" baseline="-25000" dirty="0">
                <a:latin typeface="Times New Roman" panose="02020603050405020304" pitchFamily="18" charset="0"/>
                <a:cs typeface="Times New Roman" panose="02020603050405020304" pitchFamily="18" charset="0"/>
              </a:rPr>
              <a:t>6</a:t>
            </a:r>
            <a:r>
              <a:rPr lang="ru-RU" sz="2000" dirty="0">
                <a:latin typeface="Times New Roman" panose="02020603050405020304" pitchFamily="18" charset="0"/>
                <a:cs typeface="Times New Roman" panose="02020603050405020304" pitchFamily="18" charset="0"/>
              </a:rPr>
              <a:t>О</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3801871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buNone/>
            </a:pPr>
            <a:r>
              <a:rPr lang="ru-RU" sz="1800" dirty="0"/>
              <a:t>6</a:t>
            </a:r>
            <a:r>
              <a:rPr lang="ru-RU" sz="1800" dirty="0" smtClean="0"/>
              <a:t> - </a:t>
            </a:r>
            <a:r>
              <a:rPr lang="ru-RU" sz="2000" dirty="0" smtClean="0">
                <a:latin typeface="Times New Roman" panose="02020603050405020304" pitchFamily="18" charset="0"/>
                <a:cs typeface="Times New Roman" panose="02020603050405020304" pitchFamily="18" charset="0"/>
              </a:rPr>
              <a:t>Представьте</a:t>
            </a:r>
            <a:r>
              <a:rPr lang="ru-RU" sz="2000" dirty="0">
                <a:latin typeface="Times New Roman" panose="02020603050405020304" pitchFamily="18" charset="0"/>
                <a:cs typeface="Times New Roman" panose="02020603050405020304" pitchFamily="18" charset="0"/>
              </a:rPr>
              <a:t>, что вы решили заняться производством губной помады. Основу губных помад составляют природные воски или их синтетические аналоги. Воски относятся к классу липидов и являются сложными эфирами высших жирных кислот и высокомолекулярных спиртов. Имеющееся у вас сырье позволяет изготовить помаду одного из двух составов. В основе первого - пчелиный воск - природная смесь, основной компонент которой - эфир пальмитиновой кислоты С</a:t>
            </a:r>
            <a:r>
              <a:rPr lang="ru-RU" sz="2000" baseline="-25000" dirty="0">
                <a:latin typeface="Times New Roman" panose="02020603050405020304" pitchFamily="18" charset="0"/>
                <a:cs typeface="Times New Roman" panose="02020603050405020304" pitchFamily="18" charset="0"/>
              </a:rPr>
              <a:t>15</a:t>
            </a:r>
            <a:r>
              <a:rPr lang="ru-RU" sz="2000" dirty="0">
                <a:latin typeface="Times New Roman" panose="02020603050405020304" pitchFamily="18" charset="0"/>
                <a:cs typeface="Times New Roman" panose="02020603050405020304" pitchFamily="18" charset="0"/>
              </a:rPr>
              <a:t>Н</a:t>
            </a:r>
            <a:r>
              <a:rPr lang="ru-RU" sz="2000" baseline="-25000" dirty="0">
                <a:latin typeface="Times New Roman" panose="02020603050405020304" pitchFamily="18" charset="0"/>
                <a:cs typeface="Times New Roman" panose="02020603050405020304" pitchFamily="18" charset="0"/>
              </a:rPr>
              <a:t>31</a:t>
            </a:r>
            <a:r>
              <a:rPr lang="ru-RU" sz="2000" dirty="0">
                <a:latin typeface="Times New Roman" panose="02020603050405020304" pitchFamily="18" charset="0"/>
                <a:cs typeface="Times New Roman" panose="02020603050405020304" pitchFamily="18" charset="0"/>
              </a:rPr>
              <a:t>СООН и </a:t>
            </a:r>
            <a:r>
              <a:rPr lang="ru-RU" sz="2000" dirty="0" err="1">
                <a:latin typeface="Times New Roman" panose="02020603050405020304" pitchFamily="18" charset="0"/>
                <a:cs typeface="Times New Roman" panose="02020603050405020304" pitchFamily="18" charset="0"/>
              </a:rPr>
              <a:t>миристинового</a:t>
            </a:r>
            <a:r>
              <a:rPr lang="ru-RU" sz="2000" dirty="0">
                <a:latin typeface="Times New Roman" panose="02020603050405020304" pitchFamily="18" charset="0"/>
                <a:cs typeface="Times New Roman" panose="02020603050405020304" pitchFamily="18" charset="0"/>
              </a:rPr>
              <a:t> спирта СН</a:t>
            </a:r>
            <a:r>
              <a:rPr lang="ru-RU" sz="2000" baseline="-25000" dirty="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(СН</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a:t>
            </a:r>
            <a:r>
              <a:rPr lang="ru-RU" sz="2000" baseline="-25000" dirty="0">
                <a:latin typeface="Times New Roman" panose="02020603050405020304" pitchFamily="18" charset="0"/>
                <a:cs typeface="Times New Roman" panose="02020603050405020304" pitchFamily="18" charset="0"/>
              </a:rPr>
              <a:t>12</a:t>
            </a:r>
            <a:r>
              <a:rPr lang="ru-RU" sz="2000" dirty="0">
                <a:latin typeface="Times New Roman" panose="02020603050405020304" pitchFamily="18" charset="0"/>
                <a:cs typeface="Times New Roman" panose="02020603050405020304" pitchFamily="18" charset="0"/>
              </a:rPr>
              <a:t>СН</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ОН, второго - синтетические эфиры пальмитиновой кислоты и </a:t>
            </a:r>
            <a:r>
              <a:rPr lang="ru-RU" sz="2000" dirty="0" err="1">
                <a:latin typeface="Times New Roman" panose="02020603050405020304" pitchFamily="18" charset="0"/>
                <a:cs typeface="Times New Roman" panose="02020603050405020304" pitchFamily="18" charset="0"/>
              </a:rPr>
              <a:t>цетилового</a:t>
            </a:r>
            <a:r>
              <a:rPr lang="ru-RU" sz="2000" dirty="0">
                <a:latin typeface="Times New Roman" panose="02020603050405020304" pitchFamily="18" charset="0"/>
                <a:cs typeface="Times New Roman" panose="02020603050405020304" pitchFamily="18" charset="0"/>
              </a:rPr>
              <a:t> С</a:t>
            </a:r>
            <a:r>
              <a:rPr lang="ru-RU" sz="2000" baseline="-25000" dirty="0">
                <a:latin typeface="Times New Roman" panose="02020603050405020304" pitchFamily="18" charset="0"/>
                <a:cs typeface="Times New Roman" panose="02020603050405020304" pitchFamily="18" charset="0"/>
              </a:rPr>
              <a:t>16</a:t>
            </a:r>
            <a:r>
              <a:rPr lang="ru-RU" sz="2000" dirty="0">
                <a:latin typeface="Times New Roman" panose="02020603050405020304" pitchFamily="18" charset="0"/>
                <a:cs typeface="Times New Roman" panose="02020603050405020304" pitchFamily="18" charset="0"/>
              </a:rPr>
              <a:t>Н</a:t>
            </a:r>
            <a:r>
              <a:rPr lang="ru-RU" sz="2000" baseline="-25000" dirty="0">
                <a:latin typeface="Times New Roman" panose="02020603050405020304" pitchFamily="18" charset="0"/>
                <a:cs typeface="Times New Roman" panose="02020603050405020304" pitchFamily="18" charset="0"/>
              </a:rPr>
              <a:t>33</a:t>
            </a:r>
            <a:r>
              <a:rPr lang="ru-RU" sz="2000" dirty="0">
                <a:latin typeface="Times New Roman" panose="02020603050405020304" pitchFamily="18" charset="0"/>
                <a:cs typeface="Times New Roman" panose="02020603050405020304" pitchFamily="18" charset="0"/>
              </a:rPr>
              <a:t>ОН и </a:t>
            </a:r>
            <a:r>
              <a:rPr lang="ru-RU" sz="2000" dirty="0" err="1">
                <a:latin typeface="Times New Roman" panose="02020603050405020304" pitchFamily="18" charset="0"/>
                <a:cs typeface="Times New Roman" panose="02020603050405020304" pitchFamily="18" charset="0"/>
              </a:rPr>
              <a:t>стеарилового</a:t>
            </a:r>
            <a:r>
              <a:rPr lang="ru-RU" sz="2000" dirty="0">
                <a:latin typeface="Times New Roman" panose="02020603050405020304" pitchFamily="18" charset="0"/>
                <a:cs typeface="Times New Roman" panose="02020603050405020304" pitchFamily="18" charset="0"/>
              </a:rPr>
              <a:t> С</a:t>
            </a:r>
            <a:r>
              <a:rPr lang="ru-RU" sz="2000" baseline="-25000" dirty="0">
                <a:latin typeface="Times New Roman" panose="02020603050405020304" pitchFamily="18" charset="0"/>
                <a:cs typeface="Times New Roman" panose="02020603050405020304" pitchFamily="18" charset="0"/>
              </a:rPr>
              <a:t>17</a:t>
            </a:r>
            <a:r>
              <a:rPr lang="ru-RU" sz="2000" dirty="0">
                <a:latin typeface="Times New Roman" panose="02020603050405020304" pitchFamily="18" charset="0"/>
                <a:cs typeface="Times New Roman" panose="02020603050405020304" pitchFamily="18" charset="0"/>
              </a:rPr>
              <a:t>Н</a:t>
            </a:r>
            <a:r>
              <a:rPr lang="ru-RU" sz="2000" baseline="-25000" dirty="0">
                <a:latin typeface="Times New Roman" panose="02020603050405020304" pitchFamily="18" charset="0"/>
                <a:cs typeface="Times New Roman" panose="02020603050405020304" pitchFamily="18" charset="0"/>
              </a:rPr>
              <a:t>35</a:t>
            </a:r>
            <a:r>
              <a:rPr lang="ru-RU" sz="2000" dirty="0">
                <a:latin typeface="Times New Roman" panose="02020603050405020304" pitchFamily="18" charset="0"/>
                <a:cs typeface="Times New Roman" panose="02020603050405020304" pitchFamily="18" charset="0"/>
              </a:rPr>
              <a:t>ОН спиртов. Себестоимость производства помады по каждой из рецептур примерно одинакова. Какой рецепт вы выберете, если предполагается основной объем продукции реализовывать в южных районах?</a:t>
            </a:r>
          </a:p>
          <a:p>
            <a:endParaRPr lang="ru-RU" dirty="0"/>
          </a:p>
        </p:txBody>
      </p:sp>
    </p:spTree>
    <p:extLst>
      <p:ext uri="{BB962C8B-B14F-4D97-AF65-F5344CB8AC3E}">
        <p14:creationId xmlns:p14="http://schemas.microsoft.com/office/powerpoint/2010/main" val="3924392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000" dirty="0" smtClean="0">
                <a:latin typeface="Times New Roman" panose="02020603050405020304" pitchFamily="18" charset="0"/>
                <a:cs typeface="Times New Roman" panose="02020603050405020304" pitchFamily="18" charset="0"/>
              </a:rPr>
              <a:t>Очень важное свойство помады – достаточно высокая температура плавления, чтобы помада не размазывалась на губах и не размягчалась при хранении. Это особенно важно в условиях жаркого климата, где помада может оплавляться и терять товарный вид еще при хранении. По этой причине следует предпочитать те компоненты, у которых более высокие температуры плавления. В соответствии с изменением свойств органических соединений одного класса в гомологических рядах у второго состава на основе </a:t>
            </a:r>
            <a:r>
              <a:rPr lang="ru-RU" sz="2000" dirty="0" err="1" smtClean="0">
                <a:latin typeface="Times New Roman" panose="02020603050405020304" pitchFamily="18" charset="0"/>
                <a:cs typeface="Times New Roman" panose="02020603050405020304" pitchFamily="18" charset="0"/>
              </a:rPr>
              <a:t>цетилового</a:t>
            </a:r>
            <a:r>
              <a:rPr lang="ru-RU" sz="2000" dirty="0" smtClean="0">
                <a:latin typeface="Times New Roman" panose="02020603050405020304" pitchFamily="18" charset="0"/>
                <a:cs typeface="Times New Roman" panose="02020603050405020304" pitchFamily="18" charset="0"/>
              </a:rPr>
              <a:t> и стеаринового спиртов – более высокая температура плавления</a:t>
            </a:r>
            <a:r>
              <a:rPr lang="ru-RU" sz="2000" dirty="0" smtClean="0">
                <a:latin typeface="Arial Cyr"/>
              </a:rPr>
              <a:t>.</a:t>
            </a:r>
            <a:endParaRPr lang="ru-RU" sz="2000" dirty="0"/>
          </a:p>
        </p:txBody>
      </p:sp>
    </p:spTree>
    <p:extLst>
      <p:ext uri="{BB962C8B-B14F-4D97-AF65-F5344CB8AC3E}">
        <p14:creationId xmlns:p14="http://schemas.microsoft.com/office/powerpoint/2010/main" val="157842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2000" dirty="0"/>
              <a:t>7</a:t>
            </a:r>
            <a:r>
              <a:rPr lang="ru-RU" sz="2000" dirty="0" smtClean="0"/>
              <a:t> - </a:t>
            </a:r>
            <a:r>
              <a:rPr lang="ru-RU" sz="2000" dirty="0" smtClean="0">
                <a:latin typeface="Times New Roman" panose="02020603050405020304" pitchFamily="18" charset="0"/>
                <a:cs typeface="Times New Roman" panose="02020603050405020304" pitchFamily="18" charset="0"/>
              </a:rPr>
              <a:t>Лосьоны </a:t>
            </a:r>
            <a:r>
              <a:rPr lang="ru-RU" sz="2000" dirty="0">
                <a:latin typeface="Times New Roman" panose="02020603050405020304" pitchFamily="18" charset="0"/>
                <a:cs typeface="Times New Roman" panose="02020603050405020304" pitchFamily="18" charset="0"/>
              </a:rPr>
              <a:t>для очистки кожи лица – одни из самых распространенных косметических препаратов. Производители, рекламируя свой товар, уверяют нас, что он содержит уникальные вещества, обладающие особыми очищающими свойствами. В действительности основной компонент любого лосьона – спирт, и приготовить лосьоны можно самим. Состав простого лосьона для жирной кожи (в %): спирт – 20, лимонная кислота – 2, ацетат алюминия – 0,3, несколько капель духов или одеколона. Спирт можно заменить водкой. Рассчитайте, сколько вам потребуется водки и других компонентов для приготовления 0,2 л такого лосьона (плотность раствора примем равной 1).</a:t>
            </a:r>
          </a:p>
        </p:txBody>
      </p:sp>
    </p:spTree>
    <p:extLst>
      <p:ext uri="{BB962C8B-B14F-4D97-AF65-F5344CB8AC3E}">
        <p14:creationId xmlns:p14="http://schemas.microsoft.com/office/powerpoint/2010/main" val="3324649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Водка содержит 40% спирта, следовательно, ее надо взять в 2,5 раза больше, чем чистого спирта. На 100 г раствора потребуется (в г): водки 20•2,5 = 50, лимонной кислоты – 2, ацетата алюминия – 0,3.</a:t>
            </a:r>
          </a:p>
        </p:txBody>
      </p:sp>
    </p:spTree>
    <p:extLst>
      <p:ext uri="{BB962C8B-B14F-4D97-AF65-F5344CB8AC3E}">
        <p14:creationId xmlns:p14="http://schemas.microsoft.com/office/powerpoint/2010/main" val="1012066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2400" dirty="0">
                <a:latin typeface="Arial Cyr"/>
              </a:rPr>
              <a:t>8</a:t>
            </a:r>
            <a:r>
              <a:rPr lang="ru-RU" sz="2400" dirty="0" smtClean="0">
                <a:latin typeface="Arial Cyr"/>
              </a:rPr>
              <a:t> - </a:t>
            </a:r>
            <a:r>
              <a:rPr lang="ru-RU" sz="2400" dirty="0" smtClean="0">
                <a:latin typeface="Times New Roman" panose="02020603050405020304" pitchFamily="18" charset="0"/>
                <a:cs typeface="Times New Roman" panose="02020603050405020304" pitchFamily="18" charset="0"/>
              </a:rPr>
              <a:t>Помогая подруге на кухне готовиться к приему гостей, вы «посадили» масляное пятно на шерстяную юбку. Известно, что такое пятно можно удалить, если сразу же засыпать его мелкой солью или зубным порошком. Зубного порошка в доме не оказалось, соль была только крупная, и подруга предложила вам засыпать пятно питьевой содой. Стоит ли пользоваться этим советом? К каким последствиям это может привести?</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8667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1800" dirty="0">
                <a:latin typeface="Times New Roman" panose="02020603050405020304" pitchFamily="18" charset="0"/>
                <a:cs typeface="Times New Roman" panose="02020603050405020304" pitchFamily="18" charset="0"/>
              </a:rPr>
              <a:t>Нет, лучше этого не делать. Поваренная соль </a:t>
            </a:r>
            <a:r>
              <a:rPr lang="ru-RU" sz="1800" dirty="0" err="1">
                <a:latin typeface="Times New Roman" panose="02020603050405020304" pitchFamily="18" charset="0"/>
                <a:cs typeface="Times New Roman" panose="02020603050405020304" pitchFamily="18" charset="0"/>
              </a:rPr>
              <a:t>NaCl</a:t>
            </a:r>
            <a:r>
              <a:rPr lang="ru-RU" sz="1800" dirty="0">
                <a:latin typeface="Times New Roman" panose="02020603050405020304" pitchFamily="18" charset="0"/>
                <a:cs typeface="Times New Roman" panose="02020603050405020304" pitchFamily="18" charset="0"/>
              </a:rPr>
              <a:t> и зубной порошок (мел, или СaСО</a:t>
            </a:r>
            <a:r>
              <a:rPr lang="ru-RU" sz="1800" baseline="-25000" dirty="0">
                <a:latin typeface="Times New Roman" panose="02020603050405020304" pitchFamily="18" charset="0"/>
                <a:cs typeface="Times New Roman" panose="02020603050405020304" pitchFamily="18" charset="0"/>
              </a:rPr>
              <a:t>3</a:t>
            </a:r>
            <a:r>
              <a:rPr lang="ru-RU" sz="1800" dirty="0">
                <a:latin typeface="Times New Roman" panose="02020603050405020304" pitchFamily="18" charset="0"/>
                <a:cs typeface="Times New Roman" panose="02020603050405020304" pitchFamily="18" charset="0"/>
              </a:rPr>
              <a:t>) не вступают в химическое взаимодействие с жирами, а только адсорбируют жир с волокон ткани. Питьевая сода, хотя по внешнему виду и напоминает зубной порошок, может в присутствии влаги вступать в химическое взаимодействие с жирами за счет гидролиза: NaНСО</a:t>
            </a:r>
            <a:r>
              <a:rPr lang="ru-RU" sz="1800" baseline="-25000" dirty="0">
                <a:latin typeface="Times New Roman" panose="02020603050405020304" pitchFamily="18" charset="0"/>
                <a:cs typeface="Times New Roman" panose="02020603050405020304" pitchFamily="18" charset="0"/>
              </a:rPr>
              <a:t>3</a:t>
            </a:r>
            <a:r>
              <a:rPr lang="ru-RU" sz="1800" dirty="0">
                <a:latin typeface="Times New Roman" panose="02020603050405020304" pitchFamily="18" charset="0"/>
                <a:cs typeface="Times New Roman" panose="02020603050405020304" pitchFamily="18" charset="0"/>
              </a:rPr>
              <a:t> + H</a:t>
            </a:r>
            <a:r>
              <a:rPr lang="ru-RU" sz="1800" baseline="-25000" dirty="0">
                <a:latin typeface="Times New Roman" panose="02020603050405020304" pitchFamily="18" charset="0"/>
                <a:cs typeface="Times New Roman" panose="02020603050405020304" pitchFamily="18" charset="0"/>
              </a:rPr>
              <a:t>2</a:t>
            </a:r>
            <a:r>
              <a:rPr lang="ru-RU" sz="1800" dirty="0">
                <a:latin typeface="Times New Roman" panose="02020603050405020304" pitchFamily="18" charset="0"/>
                <a:cs typeface="Times New Roman" panose="02020603050405020304" pitchFamily="18" charset="0"/>
              </a:rPr>
              <a:t>O </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NаОН</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 Н</a:t>
            </a:r>
            <a:r>
              <a:rPr lang="ru-RU" sz="1800" baseline="-25000" dirty="0">
                <a:latin typeface="Times New Roman" panose="02020603050405020304" pitchFamily="18" charset="0"/>
                <a:cs typeface="Times New Roman" panose="02020603050405020304" pitchFamily="18" charset="0"/>
              </a:rPr>
              <a:t>2</a:t>
            </a:r>
            <a:r>
              <a:rPr lang="ru-RU" sz="1800" dirty="0">
                <a:latin typeface="Times New Roman" panose="02020603050405020304" pitchFamily="18" charset="0"/>
                <a:cs typeface="Times New Roman" panose="02020603050405020304" pitchFamily="18" charset="0"/>
              </a:rPr>
              <a:t>СO</a:t>
            </a:r>
            <a:r>
              <a:rPr lang="ru-RU" sz="1800" baseline="-25000" dirty="0">
                <a:latin typeface="Times New Roman" panose="02020603050405020304" pitchFamily="18" charset="0"/>
                <a:cs typeface="Times New Roman" panose="02020603050405020304" pitchFamily="18" charset="0"/>
              </a:rPr>
              <a:t>3</a:t>
            </a:r>
            <a:r>
              <a:rPr lang="ru-RU" sz="1800" dirty="0" smtClean="0">
                <a:latin typeface="Times New Roman" panose="02020603050405020304" pitchFamily="18" charset="0"/>
                <a:cs typeface="Times New Roman" panose="02020603050405020304" pitchFamily="18" charset="0"/>
              </a:rPr>
              <a:t>. </a:t>
            </a:r>
            <a:r>
              <a:rPr lang="ru-RU" sz="1800" smtClean="0">
                <a:latin typeface="Times New Roman" panose="02020603050405020304" pitchFamily="18" charset="0"/>
                <a:cs typeface="Times New Roman" panose="02020603050405020304" pitchFamily="18" charset="0"/>
              </a:rPr>
              <a:t>Образующийся вследствие </a:t>
            </a:r>
            <a:r>
              <a:rPr lang="ru-RU" sz="1800" dirty="0" smtClean="0">
                <a:latin typeface="Times New Roman" panose="02020603050405020304" pitchFamily="18" charset="0"/>
                <a:cs typeface="Times New Roman" panose="02020603050405020304" pitchFamily="18" charset="0"/>
              </a:rPr>
              <a:t>гидролиза щелочь, может ступать во взаимодействие с жирами  - омыление (запишите уравнение реакции)</a:t>
            </a:r>
          </a:p>
          <a:p>
            <a:r>
              <a:rPr lang="ru-RU" sz="1800" dirty="0">
                <a:latin typeface="Times New Roman" panose="02020603050405020304" pitchFamily="18" charset="0"/>
                <a:cs typeface="Times New Roman" panose="02020603050405020304" pitchFamily="18" charset="0"/>
              </a:rPr>
              <a:t>Кроме того, возможно изменение цвета ткани и уменьшение прочности волокон шерсти за счет частичного гидролиза белковых молекул под действием </a:t>
            </a:r>
            <a:r>
              <a:rPr lang="ru-RU" sz="1800" dirty="0" err="1">
                <a:latin typeface="Times New Roman" panose="02020603050405020304" pitchFamily="18" charset="0"/>
                <a:cs typeface="Times New Roman" panose="02020603050405020304" pitchFamily="18" charset="0"/>
              </a:rPr>
              <a:t>NaOH</a:t>
            </a:r>
            <a:r>
              <a:rPr lang="ru-RU" sz="1800" dirty="0">
                <a:latin typeface="Times New Roman" panose="02020603050405020304" pitchFamily="18" charset="0"/>
                <a:cs typeface="Times New Roman" panose="02020603050405020304" pitchFamily="18" charset="0"/>
              </a:rPr>
              <a:t>. Так что после обработки пятна содой вещь может быть испорчена окончательно.</a:t>
            </a:r>
          </a:p>
        </p:txBody>
      </p:sp>
    </p:spTree>
    <p:extLst>
      <p:ext uri="{BB962C8B-B14F-4D97-AF65-F5344CB8AC3E}">
        <p14:creationId xmlns:p14="http://schemas.microsoft.com/office/powerpoint/2010/main" val="1206690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a:t>9</a:t>
            </a:r>
            <a:r>
              <a:rPr lang="ru-RU" dirty="0" smtClean="0"/>
              <a:t> - </a:t>
            </a:r>
            <a:r>
              <a:rPr lang="ru-RU" dirty="0" smtClean="0">
                <a:latin typeface="Times New Roman" panose="02020603050405020304" pitchFamily="18" charset="0"/>
                <a:cs typeface="Times New Roman" panose="02020603050405020304" pitchFamily="18" charset="0"/>
              </a:rPr>
              <a:t>Почему </a:t>
            </a:r>
            <a:r>
              <a:rPr lang="ru-RU" dirty="0">
                <a:latin typeface="Times New Roman" panose="02020603050405020304" pitchFamily="18" charset="0"/>
                <a:cs typeface="Times New Roman" panose="02020603050405020304" pitchFamily="18" charset="0"/>
              </a:rPr>
              <a:t>пятна от растительного масла, особенно горячего, через несколько дней уже невозможно вывести с одежды с помощью растворителя и в то же время пятно от растопленного сала или сливочного масла можно без труда удалить с помощью того же растворителя даже спустя довольно длительный период времени?</a:t>
            </a:r>
          </a:p>
        </p:txBody>
      </p:sp>
    </p:spTree>
    <p:extLst>
      <p:ext uri="{BB962C8B-B14F-4D97-AF65-F5344CB8AC3E}">
        <p14:creationId xmlns:p14="http://schemas.microsoft.com/office/powerpoint/2010/main" val="617814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1600" dirty="0">
                <a:latin typeface="Times New Roman" panose="02020603050405020304" pitchFamily="18" charset="0"/>
                <a:cs typeface="Times New Roman" panose="02020603050405020304" pitchFamily="18" charset="0"/>
              </a:rPr>
              <a:t>Растительные жиры образованы преимущественно высшими непредельными карбоновыми кислотами, например </a:t>
            </a:r>
            <a:r>
              <a:rPr lang="ru-RU" sz="1600" dirty="0" err="1">
                <a:latin typeface="Times New Roman" panose="02020603050405020304" pitchFamily="18" charset="0"/>
                <a:cs typeface="Times New Roman" panose="02020603050405020304" pitchFamily="18" charset="0"/>
              </a:rPr>
              <a:t>линолевой</a:t>
            </a:r>
            <a:r>
              <a:rPr lang="ru-RU" sz="1600" dirty="0">
                <a:latin typeface="Times New Roman" panose="02020603050405020304" pitchFamily="18" charset="0"/>
                <a:cs typeface="Times New Roman" panose="02020603050405020304" pitchFamily="18" charset="0"/>
              </a:rPr>
              <a:t> СН</a:t>
            </a:r>
            <a:r>
              <a:rPr lang="ru-RU" sz="1600" baseline="-25000" dirty="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(СН</a:t>
            </a:r>
            <a:r>
              <a:rPr lang="ru-RU" sz="1600" baseline="-25000" dirty="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a:t>
            </a:r>
            <a:r>
              <a:rPr lang="ru-RU" sz="1600" baseline="-25000" dirty="0">
                <a:latin typeface="Times New Roman" panose="02020603050405020304" pitchFamily="18" charset="0"/>
                <a:cs typeface="Times New Roman" panose="02020603050405020304" pitchFamily="18" charset="0"/>
              </a:rPr>
              <a:t>3</a:t>
            </a:r>
            <a:r>
              <a:rPr lang="ru-RU" sz="1600" dirty="0">
                <a:latin typeface="Times New Roman" panose="02020603050405020304" pitchFamily="18" charset="0"/>
                <a:cs typeface="Times New Roman" panose="02020603050405020304" pitchFamily="18" charset="0"/>
              </a:rPr>
              <a:t>(СН</a:t>
            </a:r>
            <a:r>
              <a:rPr lang="ru-RU" sz="1600" baseline="-25000" dirty="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СН=СН)</a:t>
            </a:r>
            <a:r>
              <a:rPr lang="ru-RU" sz="1600" baseline="-25000" dirty="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(СН</a:t>
            </a:r>
            <a:r>
              <a:rPr lang="ru-RU" sz="1600" baseline="-25000" dirty="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a:t>
            </a:r>
            <a:r>
              <a:rPr lang="ru-RU" sz="1600" baseline="-25000" dirty="0">
                <a:latin typeface="Times New Roman" panose="02020603050405020304" pitchFamily="18" charset="0"/>
                <a:cs typeface="Times New Roman" panose="02020603050405020304" pitchFamily="18" charset="0"/>
              </a:rPr>
              <a:t>7</a:t>
            </a:r>
            <a:r>
              <a:rPr lang="ru-RU" sz="1600" dirty="0">
                <a:latin typeface="Times New Roman" panose="02020603050405020304" pitchFamily="18" charset="0"/>
                <a:cs typeface="Times New Roman" panose="02020603050405020304" pitchFamily="18" charset="0"/>
              </a:rPr>
              <a:t>СООН. В их молекулах имеются двойные связи, и они могут </a:t>
            </a:r>
            <a:r>
              <a:rPr lang="ru-RU" sz="1600" dirty="0" err="1">
                <a:latin typeface="Times New Roman" panose="02020603050405020304" pitchFamily="18" charset="0"/>
                <a:cs typeface="Times New Roman" panose="02020603050405020304" pitchFamily="18" charset="0"/>
              </a:rPr>
              <a:t>полимеризоваться</a:t>
            </a:r>
            <a:r>
              <a:rPr lang="ru-RU" sz="1600" dirty="0">
                <a:latin typeface="Times New Roman" panose="02020603050405020304" pitchFamily="18" charset="0"/>
                <a:cs typeface="Times New Roman" panose="02020603050405020304" pitchFamily="18" charset="0"/>
              </a:rPr>
              <a:t>, как все соединения с двойными связями. За счет этих процессов происходит, например, высыхание масляных красок с образованием прочного покрытия, т. к. олифы изготовлены на основе растительных масел. При старении пятна растительного масла, особенно на свету и при повышенных температурах, не только образуются прочные полимерные молекулы, но и за счет двойных связей происходит взаимодействие молекул жира с полимерными молекулами ткани. Вывести такое пятно очень трудно.</a:t>
            </a:r>
            <a:endParaRPr lang="ru-RU" sz="1600" dirty="0" smtClean="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Твердые животные жиры состоят преимущественно из триглицеридов предельных карбоновых кислот, их молекулы не вступают в химическое взаимодействие ни между собой, ни с волокнами ткани, поэтому такие пятна можно вывести и спустя длительное время. </a:t>
            </a:r>
            <a:endParaRPr lang="ru-RU" sz="16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97276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spcAft>
                <a:spcPts val="0"/>
              </a:spcAft>
              <a:buFont typeface="Arial" panose="020B0604020202020204" pitchFamily="34" charset="0"/>
              <a:buChar char="•"/>
            </a:pPr>
            <a:r>
              <a:rPr lang="ru-RU" dirty="0" smtClean="0">
                <a:effectLst/>
                <a:latin typeface="Times New Roman"/>
                <a:ea typeface="Times New Roman"/>
              </a:rPr>
              <a:t>1 - Бензин – смесь </a:t>
            </a:r>
            <a:r>
              <a:rPr lang="ru-RU" dirty="0" err="1" smtClean="0">
                <a:effectLst/>
                <a:latin typeface="Times New Roman"/>
                <a:ea typeface="Times New Roman"/>
              </a:rPr>
              <a:t>алканов</a:t>
            </a:r>
            <a:r>
              <a:rPr lang="ru-RU" dirty="0" smtClean="0">
                <a:effectLst/>
                <a:latin typeface="Times New Roman"/>
                <a:ea typeface="Times New Roman"/>
              </a:rPr>
              <a:t> с различным числом атомов углерода, полученная в результате переработки нефти. У вас возникло подозрение, что работники автозаправочной станции, добавляют в бензин воду.  У вас дома есть гашеная и негашеная известь.  Ваши действия в этой ситуации и их объяснения.</a:t>
            </a:r>
          </a:p>
          <a:p>
            <a:endParaRPr lang="ru-RU" dirty="0"/>
          </a:p>
        </p:txBody>
      </p:sp>
    </p:spTree>
    <p:extLst>
      <p:ext uri="{BB962C8B-B14F-4D97-AF65-F5344CB8AC3E}">
        <p14:creationId xmlns:p14="http://schemas.microsoft.com/office/powerpoint/2010/main" val="150989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5" name="Объект 4"/>
          <p:cNvSpPr>
            <a:spLocks noGrp="1"/>
          </p:cNvSpPr>
          <p:nvPr>
            <p:ph idx="1"/>
          </p:nvPr>
        </p:nvSpPr>
        <p:spPr/>
        <p:txBody>
          <a:bodyPr/>
          <a:lstStyle/>
          <a:p>
            <a:pPr marL="0" indent="0">
              <a:buNone/>
            </a:pPr>
            <a:r>
              <a:rPr lang="ru-RU" dirty="0" smtClean="0"/>
              <a:t>10 - </a:t>
            </a:r>
            <a:r>
              <a:rPr lang="ru-RU" dirty="0" smtClean="0">
                <a:latin typeface="Times New Roman" panose="02020603050405020304" pitchFamily="18" charset="0"/>
                <a:cs typeface="Times New Roman" panose="02020603050405020304" pitchFamily="18" charset="0"/>
              </a:rPr>
              <a:t>Иногда </a:t>
            </a:r>
            <a:r>
              <a:rPr lang="ru-RU" dirty="0">
                <a:latin typeface="Times New Roman" panose="02020603050405020304" pitchFamily="18" charset="0"/>
                <a:cs typeface="Times New Roman" panose="02020603050405020304" pitchFamily="18" charset="0"/>
              </a:rPr>
              <a:t>в продаже можно встретить очень своеобразное моющее средство, которое называется «Мыло с желчью». Как вы думаете, в чем сущность его моющего действия с точки зрения химии, какие загрязнения им лучше всего отстирывать и в каких условиях? Будет ли это мыло эффективно для стирки рабочей одежды автомеханика?</a:t>
            </a:r>
          </a:p>
        </p:txBody>
      </p:sp>
    </p:spTree>
    <p:extLst>
      <p:ext uri="{BB962C8B-B14F-4D97-AF65-F5344CB8AC3E}">
        <p14:creationId xmlns:p14="http://schemas.microsoft.com/office/powerpoint/2010/main" val="2625305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400" dirty="0">
                <a:latin typeface="Times New Roman" panose="02020603050405020304" pitchFamily="18" charset="0"/>
                <a:cs typeface="Times New Roman" panose="02020603050405020304" pitchFamily="18" charset="0"/>
              </a:rPr>
              <a:t>Желчь – жидкий секрет, вырабатываемый печенью позвоночных животных. Под действием желчи происходит расщепление, эмульгирование и омыление жиров, содержащихся в пище. В связи с этим мыло с желчью хорошо отстирывает пятна от растительных и животных жиров. Поскольку спецовки автомехаников обычно загрязнены машинными маслами, которые производят из нефти (нефтяные, или минеральные, масла), то желчь их разлагать не может. </a:t>
            </a:r>
          </a:p>
        </p:txBody>
      </p:sp>
    </p:spTree>
    <p:extLst>
      <p:ext uri="{BB962C8B-B14F-4D97-AF65-F5344CB8AC3E}">
        <p14:creationId xmlns:p14="http://schemas.microsoft.com/office/powerpoint/2010/main" val="28047198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smtClean="0"/>
              <a:t>11 - </a:t>
            </a:r>
            <a:r>
              <a:rPr lang="ru-RU" dirty="0" smtClean="0">
                <a:latin typeface="Times New Roman" panose="02020603050405020304" pitchFamily="18" charset="0"/>
                <a:cs typeface="Times New Roman" panose="02020603050405020304" pitchFamily="18" charset="0"/>
              </a:rPr>
              <a:t>Неизвестный </a:t>
            </a:r>
            <a:r>
              <a:rPr lang="ru-RU" dirty="0" err="1">
                <a:latin typeface="Times New Roman" panose="02020603050405020304" pitchFamily="18" charset="0"/>
                <a:cs typeface="Times New Roman" panose="02020603050405020304" pitchFamily="18" charset="0"/>
              </a:rPr>
              <a:t>алкен</a:t>
            </a:r>
            <a:r>
              <a:rPr lang="ru-RU" dirty="0">
                <a:latin typeface="Times New Roman" panose="02020603050405020304" pitchFamily="18" charset="0"/>
                <a:cs typeface="Times New Roman" panose="02020603050405020304" pitchFamily="18" charset="0"/>
              </a:rPr>
              <a:t> массой 7 г присоединяет </a:t>
            </a:r>
            <a:r>
              <a:rPr lang="ru-RU" dirty="0" err="1">
                <a:latin typeface="Times New Roman" panose="02020603050405020304" pitchFamily="18" charset="0"/>
                <a:cs typeface="Times New Roman" panose="02020603050405020304" pitchFamily="18" charset="0"/>
              </a:rPr>
              <a:t>бромоводород</a:t>
            </a:r>
            <a:r>
              <a:rPr lang="ru-RU" dirty="0">
                <a:latin typeface="Times New Roman" panose="02020603050405020304" pitchFamily="18" charset="0"/>
                <a:cs typeface="Times New Roman" panose="02020603050405020304" pitchFamily="18" charset="0"/>
              </a:rPr>
              <a:t>, объём которого одинаков с объёмом метана массой 2 г (</a:t>
            </a:r>
            <a:r>
              <a:rPr lang="ru-RU" dirty="0" err="1">
                <a:latin typeface="Times New Roman" panose="02020603050405020304" pitchFamily="18" charset="0"/>
                <a:cs typeface="Times New Roman" panose="02020603050405020304" pitchFamily="18" charset="0"/>
              </a:rPr>
              <a:t>н.у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молекулярную формулу </a:t>
            </a:r>
            <a:r>
              <a:rPr lang="ru-RU" dirty="0" err="1">
                <a:latin typeface="Times New Roman" panose="02020603050405020304" pitchFamily="18" charset="0"/>
                <a:cs typeface="Times New Roman" panose="02020603050405020304" pitchFamily="18" charset="0"/>
              </a:rPr>
              <a:t>алкена</a:t>
            </a:r>
            <a:r>
              <a:rPr lang="ru-RU" dirty="0">
                <a:latin typeface="Times New Roman" panose="02020603050405020304" pitchFamily="18" charset="0"/>
                <a:cs typeface="Times New Roman" panose="02020603050405020304" pitchFamily="18" charset="0"/>
              </a:rPr>
              <a:t> и напишите структурные формулы его изомеров.</a:t>
            </a:r>
          </a:p>
          <a:p>
            <a:pPr marL="0" indent="0">
              <a:buNone/>
            </a:pPr>
            <a:endParaRPr lang="ru-RU" dirty="0"/>
          </a:p>
        </p:txBody>
      </p:sp>
    </p:spTree>
    <p:extLst>
      <p:ext uri="{BB962C8B-B14F-4D97-AF65-F5344CB8AC3E}">
        <p14:creationId xmlns:p14="http://schemas.microsoft.com/office/powerpoint/2010/main" val="4286382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952590178"/>
              </p:ext>
            </p:extLst>
          </p:nvPr>
        </p:nvGraphicFramePr>
        <p:xfrm>
          <a:off x="1115617" y="2580703"/>
          <a:ext cx="7704856" cy="5044440"/>
        </p:xfrm>
        <a:graphic>
          <a:graphicData uri="http://schemas.openxmlformats.org/drawingml/2006/table">
            <a:tbl>
              <a:tblPr firstRow="1" firstCol="1" bandRow="1"/>
              <a:tblGrid>
                <a:gridCol w="7704856"/>
              </a:tblGrid>
              <a:tr h="512299">
                <a:tc>
                  <a:txBody>
                    <a:bodyPr/>
                    <a:lstStyle/>
                    <a:p>
                      <a:pPr>
                        <a:lnSpc>
                          <a:spcPct val="115000"/>
                        </a:lnSpc>
                        <a:spcAft>
                          <a:spcPts val="0"/>
                        </a:spcAft>
                      </a:pPr>
                      <a:r>
                        <a:rPr lang="ru-RU" sz="1600" dirty="0">
                          <a:effectLst/>
                          <a:latin typeface="Times New Roman"/>
                          <a:ea typeface="Times New Roman"/>
                          <a:cs typeface="Times New Roman"/>
                        </a:rPr>
                        <a:t>По условию задачи V(</a:t>
                      </a:r>
                      <a:r>
                        <a:rPr lang="ru-RU" sz="1600" dirty="0" err="1">
                          <a:effectLst/>
                          <a:latin typeface="Times New Roman"/>
                          <a:ea typeface="Times New Roman"/>
                          <a:cs typeface="Times New Roman"/>
                        </a:rPr>
                        <a:t>HBr</a:t>
                      </a:r>
                      <a:r>
                        <a:rPr lang="ru-RU" sz="1600" dirty="0">
                          <a:effectLst/>
                          <a:latin typeface="Times New Roman"/>
                          <a:ea typeface="Times New Roman"/>
                          <a:cs typeface="Times New Roman"/>
                        </a:rPr>
                        <a:t>) = V(CH</a:t>
                      </a:r>
                      <a:r>
                        <a:rPr lang="ru-RU" sz="1600" baseline="-25000" dirty="0">
                          <a:effectLst/>
                          <a:latin typeface="Times New Roman"/>
                          <a:ea typeface="Times New Roman"/>
                          <a:cs typeface="Times New Roman"/>
                        </a:rPr>
                        <a:t>4</a:t>
                      </a:r>
                      <a:r>
                        <a:rPr lang="ru-RU" sz="1600" dirty="0">
                          <a:effectLst/>
                          <a:latin typeface="Times New Roman"/>
                          <a:ea typeface="Times New Roman"/>
                          <a:cs typeface="Times New Roman"/>
                        </a:rPr>
                        <a:t>), тогда по закону объёмных отношений газов</a:t>
                      </a:r>
                      <a:br>
                        <a:rPr lang="ru-RU" sz="1600" dirty="0">
                          <a:effectLst/>
                          <a:latin typeface="Times New Roman"/>
                          <a:ea typeface="Times New Roman"/>
                          <a:cs typeface="Times New Roman"/>
                        </a:rPr>
                      </a:br>
                      <a:r>
                        <a:rPr lang="ru-RU" sz="1600" dirty="0">
                          <a:effectLst/>
                          <a:latin typeface="Times New Roman"/>
                          <a:ea typeface="Times New Roman"/>
                          <a:cs typeface="Times New Roman"/>
                        </a:rPr>
                        <a:t>n(</a:t>
                      </a:r>
                      <a:r>
                        <a:rPr lang="ru-RU" sz="1600" dirty="0" err="1">
                          <a:effectLst/>
                          <a:latin typeface="Times New Roman"/>
                          <a:ea typeface="Times New Roman"/>
                          <a:cs typeface="Times New Roman"/>
                        </a:rPr>
                        <a:t>HBr</a:t>
                      </a:r>
                      <a:r>
                        <a:rPr lang="ru-RU" sz="1600" dirty="0">
                          <a:effectLst/>
                          <a:latin typeface="Times New Roman"/>
                          <a:ea typeface="Times New Roman"/>
                          <a:cs typeface="Times New Roman"/>
                        </a:rPr>
                        <a:t>) = n(CH</a:t>
                      </a:r>
                      <a:r>
                        <a:rPr lang="ru-RU" sz="1600" baseline="-25000" dirty="0">
                          <a:effectLst/>
                          <a:latin typeface="Times New Roman"/>
                          <a:ea typeface="Times New Roman"/>
                          <a:cs typeface="Times New Roman"/>
                        </a:rPr>
                        <a:t>4</a:t>
                      </a:r>
                      <a:r>
                        <a:rPr lang="ru-RU" sz="1600" dirty="0">
                          <a:effectLst/>
                          <a:latin typeface="Times New Roman"/>
                          <a:ea typeface="Times New Roman"/>
                          <a:cs typeface="Times New Roman"/>
                        </a:rPr>
                        <a:t>) = 2 / 16 = 0,125 моль</a:t>
                      </a: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0314">
                <a:tc>
                  <a:txBody>
                    <a:bodyPr/>
                    <a:lstStyle/>
                    <a:p>
                      <a:pPr>
                        <a:lnSpc>
                          <a:spcPct val="115000"/>
                        </a:lnSpc>
                        <a:spcAft>
                          <a:spcPts val="0"/>
                        </a:spcAft>
                      </a:pPr>
                      <a:r>
                        <a:rPr lang="ru-RU" sz="1600" dirty="0">
                          <a:effectLst/>
                          <a:latin typeface="Times New Roman"/>
                          <a:ea typeface="Times New Roman"/>
                          <a:cs typeface="Times New Roman"/>
                        </a:rPr>
                        <a:t>Формула </a:t>
                      </a:r>
                      <a:r>
                        <a:rPr lang="ru-RU" sz="1600" dirty="0" err="1">
                          <a:effectLst/>
                          <a:latin typeface="Times New Roman"/>
                          <a:ea typeface="Times New Roman"/>
                          <a:cs typeface="Times New Roman"/>
                        </a:rPr>
                        <a:t>алкена</a:t>
                      </a:r>
                      <a:r>
                        <a:rPr lang="ru-RU" sz="1600" dirty="0">
                          <a:effectLst/>
                          <a:latin typeface="Times New Roman"/>
                          <a:ea typeface="Times New Roman"/>
                          <a:cs typeface="Times New Roman"/>
                        </a:rPr>
                        <a:t> С</a:t>
                      </a:r>
                      <a:r>
                        <a:rPr lang="ru-RU" sz="1600" baseline="-25000" dirty="0">
                          <a:effectLst/>
                          <a:latin typeface="Times New Roman"/>
                          <a:ea typeface="Times New Roman"/>
                          <a:cs typeface="Times New Roman"/>
                        </a:rPr>
                        <a:t>n</a:t>
                      </a:r>
                      <a:r>
                        <a:rPr lang="ru-RU" sz="1600" dirty="0">
                          <a:effectLst/>
                          <a:latin typeface="Times New Roman"/>
                          <a:ea typeface="Times New Roman"/>
                          <a:cs typeface="Times New Roman"/>
                        </a:rPr>
                        <a:t>H</a:t>
                      </a:r>
                      <a:r>
                        <a:rPr lang="ru-RU" sz="1600" baseline="-25000" dirty="0">
                          <a:effectLst/>
                          <a:latin typeface="Times New Roman"/>
                          <a:ea typeface="Times New Roman"/>
                          <a:cs typeface="Times New Roman"/>
                        </a:rPr>
                        <a:t>2n</a:t>
                      </a:r>
                      <a:r>
                        <a:rPr lang="ru-RU" sz="1600" dirty="0">
                          <a:effectLst/>
                          <a:latin typeface="Times New Roman"/>
                          <a:ea typeface="Times New Roman"/>
                          <a:cs typeface="Times New Roman"/>
                        </a:rPr>
                        <a:t>, тогда уравнение реакции C</a:t>
                      </a:r>
                      <a:r>
                        <a:rPr lang="ru-RU" sz="1600" baseline="-25000" dirty="0">
                          <a:effectLst/>
                          <a:latin typeface="Times New Roman"/>
                          <a:ea typeface="Times New Roman"/>
                          <a:cs typeface="Times New Roman"/>
                        </a:rPr>
                        <a:t>n</a:t>
                      </a:r>
                      <a:r>
                        <a:rPr lang="ru-RU" sz="1600" dirty="0">
                          <a:effectLst/>
                          <a:latin typeface="Times New Roman"/>
                          <a:ea typeface="Times New Roman"/>
                          <a:cs typeface="Times New Roman"/>
                        </a:rPr>
                        <a:t>H</a:t>
                      </a:r>
                      <a:r>
                        <a:rPr lang="ru-RU" sz="1600" baseline="-25000" dirty="0">
                          <a:effectLst/>
                          <a:latin typeface="Times New Roman"/>
                          <a:ea typeface="Times New Roman"/>
                          <a:cs typeface="Times New Roman"/>
                        </a:rPr>
                        <a:t>2n</a:t>
                      </a:r>
                      <a:r>
                        <a:rPr lang="ru-RU" sz="1600" dirty="0">
                          <a:effectLst/>
                          <a:latin typeface="Times New Roman"/>
                          <a:ea typeface="Times New Roman"/>
                          <a:cs typeface="Times New Roman"/>
                        </a:rPr>
                        <a:t> + </a:t>
                      </a:r>
                      <a:r>
                        <a:rPr lang="ru-RU" sz="1600" dirty="0" err="1">
                          <a:effectLst/>
                          <a:latin typeface="Times New Roman"/>
                          <a:ea typeface="Times New Roman"/>
                          <a:cs typeface="Times New Roman"/>
                        </a:rPr>
                        <a:t>HBr</a:t>
                      </a:r>
                      <a:r>
                        <a:rPr lang="ru-RU" sz="1600" dirty="0">
                          <a:effectLst/>
                          <a:latin typeface="Times New Roman"/>
                          <a:ea typeface="Times New Roman"/>
                          <a:cs typeface="Times New Roman"/>
                        </a:rPr>
                        <a:t> → C</a:t>
                      </a:r>
                      <a:r>
                        <a:rPr lang="ru-RU" sz="1600" baseline="-25000" dirty="0">
                          <a:effectLst/>
                          <a:latin typeface="Times New Roman"/>
                          <a:ea typeface="Times New Roman"/>
                          <a:cs typeface="Times New Roman"/>
                        </a:rPr>
                        <a:t>n</a:t>
                      </a:r>
                      <a:r>
                        <a:rPr lang="ru-RU" sz="1600" dirty="0">
                          <a:effectLst/>
                          <a:latin typeface="Times New Roman"/>
                          <a:ea typeface="Times New Roman"/>
                          <a:cs typeface="Times New Roman"/>
                        </a:rPr>
                        <a:t>H</a:t>
                      </a:r>
                      <a:r>
                        <a:rPr lang="ru-RU" sz="1600" baseline="-25000" dirty="0">
                          <a:effectLst/>
                          <a:latin typeface="Times New Roman"/>
                          <a:ea typeface="Times New Roman"/>
                          <a:cs typeface="Times New Roman"/>
                        </a:rPr>
                        <a:t>2n+1</a:t>
                      </a:r>
                      <a:r>
                        <a:rPr lang="ru-RU" sz="1600" dirty="0">
                          <a:effectLst/>
                          <a:latin typeface="Times New Roman"/>
                          <a:ea typeface="Times New Roman"/>
                          <a:cs typeface="Times New Roman"/>
                        </a:rPr>
                        <a:t>Br</a:t>
                      </a: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0314">
                <a:tc>
                  <a:txBody>
                    <a:bodyPr/>
                    <a:lstStyle/>
                    <a:p>
                      <a:pPr>
                        <a:lnSpc>
                          <a:spcPct val="115000"/>
                        </a:lnSpc>
                        <a:spcAft>
                          <a:spcPts val="0"/>
                        </a:spcAft>
                      </a:pPr>
                      <a:r>
                        <a:rPr lang="ru-RU" sz="1600" dirty="0">
                          <a:effectLst/>
                          <a:latin typeface="Times New Roman"/>
                          <a:ea typeface="Times New Roman"/>
                          <a:cs typeface="Times New Roman"/>
                        </a:rPr>
                        <a:t>По уравнению реакции n(C</a:t>
                      </a:r>
                      <a:r>
                        <a:rPr lang="ru-RU" sz="1600" baseline="-25000" dirty="0">
                          <a:effectLst/>
                          <a:latin typeface="Times New Roman"/>
                          <a:ea typeface="Times New Roman"/>
                          <a:cs typeface="Times New Roman"/>
                        </a:rPr>
                        <a:t>n</a:t>
                      </a:r>
                      <a:r>
                        <a:rPr lang="ru-RU" sz="1600" dirty="0">
                          <a:effectLst/>
                          <a:latin typeface="Times New Roman"/>
                          <a:ea typeface="Times New Roman"/>
                          <a:cs typeface="Times New Roman"/>
                        </a:rPr>
                        <a:t>H</a:t>
                      </a:r>
                      <a:r>
                        <a:rPr lang="ru-RU" sz="1600" baseline="-25000" dirty="0">
                          <a:effectLst/>
                          <a:latin typeface="Times New Roman"/>
                          <a:ea typeface="Times New Roman"/>
                          <a:cs typeface="Times New Roman"/>
                        </a:rPr>
                        <a:t>2n</a:t>
                      </a:r>
                      <a:r>
                        <a:rPr lang="ru-RU" sz="1600" dirty="0">
                          <a:effectLst/>
                          <a:latin typeface="Times New Roman"/>
                          <a:ea typeface="Times New Roman"/>
                          <a:cs typeface="Times New Roman"/>
                        </a:rPr>
                        <a:t>) = n(</a:t>
                      </a:r>
                      <a:r>
                        <a:rPr lang="ru-RU" sz="1600" dirty="0" err="1">
                          <a:effectLst/>
                          <a:latin typeface="Times New Roman"/>
                          <a:ea typeface="Times New Roman"/>
                          <a:cs typeface="Times New Roman"/>
                        </a:rPr>
                        <a:t>HBr</a:t>
                      </a:r>
                      <a:r>
                        <a:rPr lang="ru-RU" sz="1600" dirty="0">
                          <a:effectLst/>
                          <a:latin typeface="Times New Roman"/>
                          <a:ea typeface="Times New Roman"/>
                          <a:cs typeface="Times New Roman"/>
                        </a:rPr>
                        <a:t>) = 0,125 моль</a:t>
                      </a: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0314">
                <a:tc>
                  <a:txBody>
                    <a:bodyPr/>
                    <a:lstStyle/>
                    <a:p>
                      <a:pPr>
                        <a:lnSpc>
                          <a:spcPct val="115000"/>
                        </a:lnSpc>
                        <a:spcAft>
                          <a:spcPts val="0"/>
                        </a:spcAft>
                      </a:pPr>
                      <a:r>
                        <a:rPr lang="ru-RU" sz="1600" dirty="0">
                          <a:effectLst/>
                          <a:latin typeface="Times New Roman"/>
                          <a:ea typeface="Times New Roman"/>
                          <a:cs typeface="Times New Roman"/>
                        </a:rPr>
                        <a:t>Молярная масса </a:t>
                      </a:r>
                      <a:r>
                        <a:rPr lang="ru-RU" sz="1600" dirty="0" err="1">
                          <a:effectLst/>
                          <a:latin typeface="Times New Roman"/>
                          <a:ea typeface="Times New Roman"/>
                          <a:cs typeface="Times New Roman"/>
                        </a:rPr>
                        <a:t>алкена</a:t>
                      </a:r>
                      <a:r>
                        <a:rPr lang="ru-RU" sz="1600" dirty="0">
                          <a:effectLst/>
                          <a:latin typeface="Times New Roman"/>
                          <a:ea typeface="Times New Roman"/>
                          <a:cs typeface="Times New Roman"/>
                        </a:rPr>
                        <a:t> 7 / 0,125 = 56 г/моль. Определим «n» в формуле C</a:t>
                      </a:r>
                      <a:r>
                        <a:rPr lang="ru-RU" sz="1600" baseline="-25000" dirty="0">
                          <a:effectLst/>
                          <a:latin typeface="Times New Roman"/>
                          <a:ea typeface="Times New Roman"/>
                          <a:cs typeface="Times New Roman"/>
                        </a:rPr>
                        <a:t>n</a:t>
                      </a:r>
                      <a:r>
                        <a:rPr lang="ru-RU" sz="1600" dirty="0">
                          <a:effectLst/>
                          <a:latin typeface="Times New Roman"/>
                          <a:ea typeface="Times New Roman"/>
                          <a:cs typeface="Times New Roman"/>
                        </a:rPr>
                        <a:t>H</a:t>
                      </a:r>
                      <a:r>
                        <a:rPr lang="ru-RU" sz="1600" baseline="-25000" dirty="0">
                          <a:effectLst/>
                          <a:latin typeface="Times New Roman"/>
                          <a:ea typeface="Times New Roman"/>
                          <a:cs typeface="Times New Roman"/>
                        </a:rPr>
                        <a:t>2n</a:t>
                      </a:r>
                      <a:r>
                        <a:rPr lang="ru-RU" sz="1600" dirty="0">
                          <a:effectLst/>
                          <a:latin typeface="Times New Roman"/>
                          <a:ea typeface="Times New Roman"/>
                          <a:cs typeface="Times New Roman"/>
                        </a:rPr>
                        <a:t>:</a:t>
                      </a: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512299">
                <a:tc>
                  <a:txBody>
                    <a:bodyPr/>
                    <a:lstStyle/>
                    <a:p>
                      <a:pPr>
                        <a:lnSpc>
                          <a:spcPct val="115000"/>
                        </a:lnSpc>
                        <a:spcAft>
                          <a:spcPts val="0"/>
                        </a:spcAft>
                      </a:pPr>
                      <a:r>
                        <a:rPr lang="ru-RU" sz="1600" dirty="0">
                          <a:effectLst/>
                          <a:latin typeface="Times New Roman"/>
                          <a:ea typeface="Times New Roman"/>
                          <a:cs typeface="Times New Roman"/>
                        </a:rPr>
                        <a:t>12n + 2n = 56</a:t>
                      </a:r>
                      <a:br>
                        <a:rPr lang="ru-RU" sz="1600" dirty="0">
                          <a:effectLst/>
                          <a:latin typeface="Times New Roman"/>
                          <a:ea typeface="Times New Roman"/>
                          <a:cs typeface="Times New Roman"/>
                        </a:rPr>
                      </a:br>
                      <a:r>
                        <a:rPr lang="ru-RU" sz="1600" dirty="0">
                          <a:effectLst/>
                          <a:latin typeface="Times New Roman"/>
                          <a:ea typeface="Times New Roman"/>
                          <a:cs typeface="Times New Roman"/>
                        </a:rPr>
                        <a:t>n = 4. Молекулярная формула </a:t>
                      </a:r>
                      <a:r>
                        <a:rPr lang="ru-RU" sz="1600" dirty="0" err="1">
                          <a:effectLst/>
                          <a:latin typeface="Times New Roman"/>
                          <a:ea typeface="Times New Roman"/>
                          <a:cs typeface="Times New Roman"/>
                        </a:rPr>
                        <a:t>алкена</a:t>
                      </a:r>
                      <a:r>
                        <a:rPr lang="ru-RU" sz="1600" dirty="0">
                          <a:effectLst/>
                          <a:latin typeface="Times New Roman"/>
                          <a:ea typeface="Times New Roman"/>
                          <a:cs typeface="Times New Roman"/>
                        </a:rPr>
                        <a:t> </a:t>
                      </a:r>
                      <a:r>
                        <a:rPr lang="ru-RU" sz="1600" b="1" dirty="0">
                          <a:effectLst/>
                          <a:latin typeface="Times New Roman"/>
                          <a:ea typeface="Times New Roman"/>
                          <a:cs typeface="Times New Roman"/>
                        </a:rPr>
                        <a:t>С</a:t>
                      </a:r>
                      <a:r>
                        <a:rPr lang="ru-RU" sz="1600" b="1" baseline="-25000" dirty="0">
                          <a:effectLst/>
                          <a:latin typeface="Times New Roman"/>
                          <a:ea typeface="Times New Roman"/>
                          <a:cs typeface="Times New Roman"/>
                        </a:rPr>
                        <a:t>4</a:t>
                      </a:r>
                      <a:r>
                        <a:rPr lang="ru-RU" sz="1600" b="1" dirty="0">
                          <a:effectLst/>
                          <a:latin typeface="Times New Roman"/>
                          <a:ea typeface="Times New Roman"/>
                          <a:cs typeface="Times New Roman"/>
                        </a:rPr>
                        <a:t>Н</a:t>
                      </a:r>
                      <a:r>
                        <a:rPr lang="ru-RU" sz="1600" b="1" baseline="-25000" dirty="0">
                          <a:effectLst/>
                          <a:latin typeface="Times New Roman"/>
                          <a:ea typeface="Times New Roman"/>
                          <a:cs typeface="Times New Roman"/>
                        </a:rPr>
                        <a:t>8</a:t>
                      </a:r>
                      <a:r>
                        <a:rPr lang="ru-RU" sz="1600" dirty="0">
                          <a:effectLst/>
                          <a:latin typeface="Times New Roman"/>
                          <a:ea typeface="Times New Roman"/>
                          <a:cs typeface="Times New Roman"/>
                        </a:rPr>
                        <a:t>.</a:t>
                      </a: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744283">
                <a:tc>
                  <a:txBody>
                    <a:bodyPr/>
                    <a:lstStyle/>
                    <a:p>
                      <a:pPr>
                        <a:lnSpc>
                          <a:spcPct val="115000"/>
                        </a:lnSpc>
                        <a:spcAft>
                          <a:spcPts val="0"/>
                        </a:spcAft>
                      </a:pPr>
                      <a:r>
                        <a:rPr lang="ru-RU" sz="1600" dirty="0">
                          <a:effectLst/>
                          <a:latin typeface="Times New Roman"/>
                          <a:ea typeface="Times New Roman"/>
                          <a:cs typeface="Times New Roman"/>
                        </a:rPr>
                        <a:t>Изомеры:</a:t>
                      </a:r>
                      <a:br>
                        <a:rPr lang="ru-RU" sz="1600" dirty="0">
                          <a:effectLst/>
                          <a:latin typeface="Times New Roman"/>
                          <a:ea typeface="Times New Roman"/>
                          <a:cs typeface="Times New Roman"/>
                        </a:rPr>
                      </a:br>
                      <a:r>
                        <a:rPr lang="ru-RU" sz="1600" dirty="0" smtClean="0">
                          <a:effectLst/>
                          <a:latin typeface="Times New Roman"/>
                          <a:ea typeface="Times New Roman"/>
                          <a:cs typeface="Times New Roman"/>
                        </a:rPr>
                        <a:t>бутен-1,  2- метилпропен-1,  </a:t>
                      </a:r>
                      <a:r>
                        <a:rPr lang="ru-RU" sz="1600" dirty="0" err="1" smtClean="0">
                          <a:effectLst/>
                          <a:latin typeface="Times New Roman"/>
                          <a:ea typeface="Times New Roman"/>
                          <a:cs typeface="Times New Roman"/>
                        </a:rPr>
                        <a:t>цис</a:t>
                      </a:r>
                      <a:r>
                        <a:rPr lang="ru-RU" sz="1600" dirty="0" smtClean="0">
                          <a:effectLst/>
                          <a:latin typeface="Times New Roman"/>
                          <a:ea typeface="Times New Roman"/>
                          <a:cs typeface="Times New Roman"/>
                        </a:rPr>
                        <a:t>-бутен -2, транс-бутен -2, </a:t>
                      </a:r>
                      <a:r>
                        <a:rPr lang="ru-RU" sz="1600" dirty="0" err="1" smtClean="0">
                          <a:effectLst/>
                          <a:latin typeface="Times New Roman"/>
                          <a:ea typeface="Times New Roman"/>
                          <a:cs typeface="Times New Roman"/>
                        </a:rPr>
                        <a:t>циклобутан</a:t>
                      </a:r>
                      <a:r>
                        <a:rPr lang="ru-RU" sz="1600" dirty="0" smtClean="0">
                          <a:effectLst/>
                          <a:latin typeface="Times New Roman"/>
                          <a:ea typeface="Times New Roman"/>
                          <a:cs typeface="Times New Roman"/>
                        </a:rPr>
                        <a:t>, </a:t>
                      </a:r>
                      <a:r>
                        <a:rPr lang="ru-RU" sz="1600" dirty="0" err="1" smtClean="0">
                          <a:effectLst/>
                          <a:latin typeface="Times New Roman"/>
                          <a:ea typeface="Times New Roman"/>
                          <a:cs typeface="Times New Roman"/>
                        </a:rPr>
                        <a:t>метилциклопропан</a:t>
                      </a: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1365">
                <a:tc>
                  <a:txBody>
                    <a:bodyPr/>
                    <a:lstStyle/>
                    <a:p>
                      <a:pPr>
                        <a:lnSpc>
                          <a:spcPct val="115000"/>
                        </a:lnSpc>
                        <a:spcAft>
                          <a:spcPts val="0"/>
                        </a:spcAft>
                      </a:pP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1365">
                <a:tc>
                  <a:txBody>
                    <a:bodyPr/>
                    <a:lstStyle/>
                    <a:p>
                      <a:pPr>
                        <a:lnSpc>
                          <a:spcPct val="115000"/>
                        </a:lnSpc>
                        <a:spcAft>
                          <a:spcPts val="0"/>
                        </a:spcAft>
                      </a:pP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1365">
                <a:tc>
                  <a:txBody>
                    <a:bodyPr/>
                    <a:lstStyle/>
                    <a:p>
                      <a:pPr>
                        <a:lnSpc>
                          <a:spcPct val="115000"/>
                        </a:lnSpc>
                        <a:spcAft>
                          <a:spcPts val="0"/>
                        </a:spcAft>
                      </a:pP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1365">
                <a:tc>
                  <a:txBody>
                    <a:bodyPr/>
                    <a:lstStyle/>
                    <a:p>
                      <a:pPr>
                        <a:lnSpc>
                          <a:spcPct val="115000"/>
                        </a:lnSpc>
                        <a:spcAft>
                          <a:spcPts val="0"/>
                        </a:spcAft>
                      </a:pP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r h="281365">
                <a:tc>
                  <a:txBody>
                    <a:bodyPr/>
                    <a:lstStyle/>
                    <a:p>
                      <a:pPr>
                        <a:lnSpc>
                          <a:spcPct val="115000"/>
                        </a:lnSpc>
                        <a:spcAft>
                          <a:spcPts val="0"/>
                        </a:spcAft>
                      </a:pPr>
                      <a:endParaRPr lang="ru-RU" sz="1600" dirty="0">
                        <a:effectLst/>
                        <a:latin typeface="Calibri"/>
                        <a:ea typeface="Calibri"/>
                        <a:cs typeface="Times New Roman"/>
                      </a:endParaRPr>
                    </a:p>
                  </a:txBody>
                  <a:tcPr marL="38100" marR="38100" marT="38100" marB="38100" anchor="ctr">
                    <a:lnL>
                      <a:noFill/>
                    </a:lnL>
                    <a:lnR>
                      <a:noFill/>
                    </a:lnR>
                    <a:lnT>
                      <a:noFill/>
                    </a:lnT>
                    <a:lnB>
                      <a:noFill/>
                    </a:lnB>
                  </a:tcPr>
                </a:tc>
              </a:tr>
            </a:tbl>
          </a:graphicData>
        </a:graphic>
      </p:graphicFrame>
    </p:spTree>
    <p:extLst>
      <p:ext uri="{BB962C8B-B14F-4D97-AF65-F5344CB8AC3E}">
        <p14:creationId xmlns:p14="http://schemas.microsoft.com/office/powerpoint/2010/main" val="12720774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buNone/>
            </a:pPr>
            <a:r>
              <a:rPr lang="ru-RU" dirty="0" smtClean="0"/>
              <a:t>12 - </a:t>
            </a:r>
            <a:r>
              <a:rPr lang="ru-RU" sz="2400" dirty="0">
                <a:latin typeface="Times New Roman" panose="02020603050405020304" pitchFamily="18" charset="0"/>
                <a:cs typeface="Times New Roman" panose="02020603050405020304" pitchFamily="18" charset="0"/>
              </a:rPr>
              <a:t>Какое количество </a:t>
            </a:r>
            <a:r>
              <a:rPr lang="ru-RU" sz="2400" dirty="0" err="1">
                <a:latin typeface="Times New Roman" panose="02020603050405020304" pitchFamily="18" charset="0"/>
                <a:cs typeface="Times New Roman" panose="02020603050405020304" pitchFamily="18" charset="0"/>
              </a:rPr>
              <a:t>монофторфосфата</a:t>
            </a:r>
            <a:r>
              <a:rPr lang="ru-RU" sz="2400" dirty="0">
                <a:latin typeface="Times New Roman" panose="02020603050405020304" pitchFamily="18" charset="0"/>
                <a:cs typeface="Times New Roman" panose="02020603050405020304" pitchFamily="18" charset="0"/>
              </a:rPr>
              <a:t> натрия </a:t>
            </a:r>
            <a:r>
              <a:rPr lang="en-US" sz="2400" dirty="0">
                <a:latin typeface="Times New Roman" panose="02020603050405020304" pitchFamily="18" charset="0"/>
                <a:cs typeface="Times New Roman" panose="02020603050405020304" pitchFamily="18" charset="0"/>
              </a:rPr>
              <a:t>Na</a:t>
            </a:r>
            <a:r>
              <a:rPr lang="ru-RU"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PO</a:t>
            </a:r>
            <a:r>
              <a:rPr lang="ru-RU"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F</a:t>
            </a:r>
            <a:r>
              <a:rPr lang="ru-RU" sz="2400" dirty="0">
                <a:latin typeface="Times New Roman" panose="02020603050405020304" pitchFamily="18" charset="0"/>
                <a:cs typeface="Times New Roman" panose="02020603050405020304" pitchFamily="18" charset="0"/>
              </a:rPr>
              <a:t> содержится в тюбике зубной пасты весом 75 граммов, если на упаковке указано: «Содержание активного фтора 0,15%»? Стоматологи рекомендуют для профилактики кариеса ежегодно потреблять в виде зубной пасты примерно 1,5 грамма активного фтора, т.е. фторид-иона, способного </a:t>
            </a:r>
            <a:r>
              <a:rPr lang="ru-RU" sz="2400" dirty="0" err="1">
                <a:latin typeface="Times New Roman" panose="02020603050405020304" pitchFamily="18" charset="0"/>
                <a:cs typeface="Times New Roman" panose="02020603050405020304" pitchFamily="18" charset="0"/>
              </a:rPr>
              <a:t>диссоциировать</a:t>
            </a:r>
            <a:r>
              <a:rPr lang="ru-RU" sz="2400" dirty="0">
                <a:latin typeface="Times New Roman" panose="02020603050405020304" pitchFamily="18" charset="0"/>
                <a:cs typeface="Times New Roman" panose="02020603050405020304" pitchFamily="18" charset="0"/>
              </a:rPr>
              <a:t> и вступать в реакции ионного обмена с зубной эмалью. Сколько тюбиков зубной пасты нужно использовать в течение года, чтобы обеспечить эту норму?</a:t>
            </a:r>
          </a:p>
          <a:p>
            <a:pPr marL="0" indent="0">
              <a:buNone/>
            </a:pPr>
            <a:endParaRPr lang="ru-RU" dirty="0"/>
          </a:p>
        </p:txBody>
      </p:sp>
    </p:spTree>
    <p:extLst>
      <p:ext uri="{BB962C8B-B14F-4D97-AF65-F5344CB8AC3E}">
        <p14:creationId xmlns:p14="http://schemas.microsoft.com/office/powerpoint/2010/main" val="38777216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 75 г пасты содержится (75 · 0,15) : 100 = 0,11 г активного фтора. </a:t>
            </a:r>
            <a:endParaRPr lang="ru-RU" dirty="0" smtClean="0"/>
          </a:p>
          <a:p>
            <a:pPr marL="0" indent="0">
              <a:buNone/>
            </a:pPr>
            <a:r>
              <a:rPr lang="ru-RU" dirty="0" smtClean="0"/>
              <a:t>По </a:t>
            </a:r>
            <a:r>
              <a:rPr lang="ru-RU" dirty="0"/>
              <a:t>норме необходимо израсходовать </a:t>
            </a:r>
            <a:endParaRPr lang="ru-RU" dirty="0" smtClean="0"/>
          </a:p>
          <a:p>
            <a:pPr marL="0" indent="0">
              <a:buNone/>
            </a:pPr>
            <a:r>
              <a:rPr lang="ru-RU" dirty="0" smtClean="0"/>
              <a:t>1</a:t>
            </a:r>
            <a:r>
              <a:rPr lang="ru-RU" dirty="0"/>
              <a:t>, 5: 0,11 = 13, 6 тюбиков зубной пасты за год, то есть примерно 14 тюбиков в год.</a:t>
            </a:r>
          </a:p>
        </p:txBody>
      </p:sp>
    </p:spTree>
    <p:extLst>
      <p:ext uri="{BB962C8B-B14F-4D97-AF65-F5344CB8AC3E}">
        <p14:creationId xmlns:p14="http://schemas.microsoft.com/office/powerpoint/2010/main" val="31355741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buNone/>
            </a:pPr>
            <a:r>
              <a:rPr lang="ru-RU" dirty="0" smtClean="0"/>
              <a:t>13 - </a:t>
            </a:r>
            <a:r>
              <a:rPr lang="ru-RU" sz="2000" dirty="0">
                <a:latin typeface="Times New Roman" panose="02020603050405020304" pitchFamily="18" charset="0"/>
                <a:cs typeface="Times New Roman" panose="02020603050405020304" pitchFamily="18" charset="0"/>
              </a:rPr>
              <a:t>Сейчас на рынке есть большой выбор антифризов - жидкостей для охлаждения двигателя, которые устойчивы к замерзанию. Но если вы оказались в такой ситуации, что антифриз приобрести негде, а вам необходимо залить систему охлаждения, можно приготовить самодельный солевой антифриз, замерзающий при 45 градусов - раствор, содержащий 32% </a:t>
            </a:r>
            <a:r>
              <a:rPr lang="en-US" sz="2000" dirty="0" err="1">
                <a:latin typeface="Times New Roman" panose="02020603050405020304" pitchFamily="18" charset="0"/>
                <a:cs typeface="Times New Roman" panose="02020603050405020304" pitchFamily="18" charset="0"/>
              </a:rPr>
              <a:t>CaCl</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7%</a:t>
            </a:r>
            <a:r>
              <a:rPr lang="en-US" sz="2000" dirty="0" err="1">
                <a:latin typeface="Times New Roman" panose="02020603050405020304" pitchFamily="18" charset="0"/>
                <a:cs typeface="Times New Roman" panose="02020603050405020304" pitchFamily="18" charset="0"/>
              </a:rPr>
              <a:t>NaCl</a:t>
            </a:r>
            <a:r>
              <a:rPr lang="ru-RU" sz="2000" dirty="0">
                <a:latin typeface="Times New Roman" panose="02020603050405020304" pitchFamily="18" charset="0"/>
                <a:cs typeface="Times New Roman" panose="02020603050405020304" pitchFamily="18" charset="0"/>
              </a:rPr>
              <a:t>, 61% воды. Рассчитайте, сколько солей и воды надо взять, чтобы залить систему охлаждения автомобиля, у которого объем системы охлаждения составляет примерно 6 литров</a:t>
            </a:r>
          </a:p>
          <a:p>
            <a:pPr marL="0" indent="0">
              <a:buNone/>
            </a:pPr>
            <a:endParaRPr lang="ru-RU" dirty="0"/>
          </a:p>
        </p:txBody>
      </p:sp>
    </p:spTree>
    <p:extLst>
      <p:ext uri="{BB962C8B-B14F-4D97-AF65-F5344CB8AC3E}">
        <p14:creationId xmlns:p14="http://schemas.microsoft.com/office/powerpoint/2010/main" val="1598913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000" dirty="0">
                <a:latin typeface="Times New Roman" panose="02020603050405020304" pitchFamily="18" charset="0"/>
                <a:cs typeface="Times New Roman" panose="02020603050405020304" pitchFamily="18" charset="0"/>
              </a:rPr>
              <a:t>Массовая доля воды в растворе составляет 61% (0,61).</a:t>
            </a:r>
          </a:p>
          <a:p>
            <a:pPr marL="0" indent="0">
              <a:buNone/>
            </a:pPr>
            <a:r>
              <a:rPr lang="ru-RU" sz="2000" dirty="0">
                <a:latin typeface="Times New Roman" panose="02020603050405020304" pitchFamily="18" charset="0"/>
                <a:cs typeface="Times New Roman" panose="02020603050405020304" pitchFamily="18" charset="0"/>
              </a:rPr>
              <a:t>В связи с тем, что не известна плотность получаемого раствора, мы не знаем его общей массы. Однако массу раствора m(р-</a:t>
            </a:r>
            <a:r>
              <a:rPr lang="ru-RU" sz="2000" dirty="0" err="1">
                <a:latin typeface="Times New Roman" panose="02020603050405020304" pitchFamily="18" charset="0"/>
                <a:cs typeface="Times New Roman" panose="02020603050405020304" pitchFamily="18" charset="0"/>
              </a:rPr>
              <a:t>ра</a:t>
            </a:r>
            <a:r>
              <a:rPr lang="ru-RU" sz="2000" dirty="0">
                <a:latin typeface="Times New Roman" panose="02020603050405020304" pitchFamily="18" charset="0"/>
                <a:cs typeface="Times New Roman" panose="02020603050405020304" pitchFamily="18" charset="0"/>
              </a:rPr>
              <a:t>) можно определить по известной массовой доли воды w. Если для приготовления раствора взять 6 кг воды: </a:t>
            </a:r>
          </a:p>
          <a:p>
            <a:r>
              <a:rPr lang="ru-RU" sz="2000" dirty="0">
                <a:latin typeface="Times New Roman" panose="02020603050405020304" pitchFamily="18" charset="0"/>
                <a:cs typeface="Times New Roman" panose="02020603050405020304" pitchFamily="18" charset="0"/>
              </a:rPr>
              <a:t>w(H</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O) = m(H</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O)/m(р-</a:t>
            </a:r>
            <a:r>
              <a:rPr lang="ru-RU" sz="2000" dirty="0" err="1">
                <a:latin typeface="Times New Roman" panose="02020603050405020304" pitchFamily="18" charset="0"/>
                <a:cs typeface="Times New Roman" panose="02020603050405020304" pitchFamily="18" charset="0"/>
              </a:rPr>
              <a:t>ра</a:t>
            </a:r>
            <a:r>
              <a:rPr lang="ru-RU" sz="2000" dirty="0">
                <a:latin typeface="Times New Roman" panose="02020603050405020304" pitchFamily="18" charset="0"/>
                <a:cs typeface="Times New Roman" panose="02020603050405020304" pitchFamily="18" charset="0"/>
              </a:rPr>
              <a:t>) = 6 кг/m(р-</a:t>
            </a:r>
            <a:r>
              <a:rPr lang="ru-RU" sz="2000" dirty="0" err="1">
                <a:latin typeface="Times New Roman" panose="02020603050405020304" pitchFamily="18" charset="0"/>
                <a:cs typeface="Times New Roman" panose="02020603050405020304" pitchFamily="18" charset="0"/>
              </a:rPr>
              <a:t>ра</a:t>
            </a:r>
            <a:r>
              <a:rPr lang="ru-RU" sz="2000" dirty="0">
                <a:latin typeface="Times New Roman" panose="02020603050405020304" pitchFamily="18" charset="0"/>
                <a:cs typeface="Times New Roman" panose="02020603050405020304" pitchFamily="18" charset="0"/>
              </a:rPr>
              <a:t>) = 0,61, то получим m(р-</a:t>
            </a:r>
            <a:r>
              <a:rPr lang="ru-RU" sz="2000" dirty="0" err="1">
                <a:latin typeface="Times New Roman" panose="02020603050405020304" pitchFamily="18" charset="0"/>
                <a:cs typeface="Times New Roman" panose="02020603050405020304" pitchFamily="18" charset="0"/>
              </a:rPr>
              <a:t>ра</a:t>
            </a:r>
            <a:r>
              <a:rPr lang="ru-RU" sz="2000" dirty="0">
                <a:latin typeface="Times New Roman" panose="02020603050405020304" pitchFamily="18" charset="0"/>
                <a:cs typeface="Times New Roman" panose="02020603050405020304" pitchFamily="18" charset="0"/>
              </a:rPr>
              <a:t>) = 9,84 кг.</a:t>
            </a:r>
          </a:p>
          <a:p>
            <a:r>
              <a:rPr lang="ru-RU" sz="2000" dirty="0">
                <a:latin typeface="Times New Roman" panose="02020603050405020304" pitchFamily="18" charset="0"/>
                <a:cs typeface="Times New Roman" panose="02020603050405020304" pitchFamily="18" charset="0"/>
              </a:rPr>
              <a:t>В состав раствора также входят </a:t>
            </a:r>
            <a:endParaRPr lang="ru-RU" sz="2000" dirty="0" smtClean="0">
              <a:latin typeface="Times New Roman" panose="02020603050405020304" pitchFamily="18" charset="0"/>
              <a:cs typeface="Times New Roman" panose="02020603050405020304" pitchFamily="18" charset="0"/>
            </a:endParaRPr>
          </a:p>
          <a:p>
            <a:pPr marL="0" indent="0">
              <a:buNone/>
            </a:pPr>
            <a:r>
              <a:rPr lang="ru-RU" sz="2000" dirty="0" smtClean="0">
                <a:latin typeface="Times New Roman" panose="02020603050405020304" pitchFamily="18" charset="0"/>
                <a:cs typeface="Times New Roman" panose="02020603050405020304" pitchFamily="18" charset="0"/>
              </a:rPr>
              <a:t>хлорид </a:t>
            </a:r>
            <a:r>
              <a:rPr lang="ru-RU" sz="2000" dirty="0">
                <a:latin typeface="Times New Roman" panose="02020603050405020304" pitchFamily="18" charset="0"/>
                <a:cs typeface="Times New Roman" panose="02020603050405020304" pitchFamily="18" charset="0"/>
              </a:rPr>
              <a:t>кальция – 9,84•0,32 = 3,15 кг, </a:t>
            </a:r>
            <a:endParaRPr lang="ru-RU" sz="2000" dirty="0" smtClean="0">
              <a:latin typeface="Times New Roman" panose="02020603050405020304" pitchFamily="18" charset="0"/>
              <a:cs typeface="Times New Roman" panose="02020603050405020304" pitchFamily="18" charset="0"/>
            </a:endParaRPr>
          </a:p>
          <a:p>
            <a:pPr marL="0" indent="0">
              <a:buNone/>
            </a:pPr>
            <a:r>
              <a:rPr lang="ru-RU" sz="2000" dirty="0" smtClean="0">
                <a:latin typeface="Times New Roman" panose="02020603050405020304" pitchFamily="18" charset="0"/>
                <a:cs typeface="Times New Roman" panose="02020603050405020304" pitchFamily="18" charset="0"/>
              </a:rPr>
              <a:t>хлорид </a:t>
            </a:r>
            <a:r>
              <a:rPr lang="ru-RU" sz="2000" dirty="0">
                <a:latin typeface="Times New Roman" panose="02020603050405020304" pitchFamily="18" charset="0"/>
                <a:cs typeface="Times New Roman" panose="02020603050405020304" pitchFamily="18" charset="0"/>
              </a:rPr>
              <a:t>натрия – 9,84•0,07 = 0,69 кг.</a:t>
            </a:r>
          </a:p>
          <a:p>
            <a:endParaRPr lang="ru-RU" dirty="0"/>
          </a:p>
        </p:txBody>
      </p:sp>
    </p:spTree>
    <p:extLst>
      <p:ext uri="{BB962C8B-B14F-4D97-AF65-F5344CB8AC3E}">
        <p14:creationId xmlns:p14="http://schemas.microsoft.com/office/powerpoint/2010/main" val="23168551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buNone/>
            </a:pPr>
            <a:r>
              <a:rPr lang="ru-RU" dirty="0" smtClean="0"/>
              <a:t>14 - </a:t>
            </a:r>
            <a:r>
              <a:rPr lang="ru-RU" dirty="0">
                <a:latin typeface="Times New Roman" panose="02020603050405020304" pitchFamily="18" charset="0"/>
                <a:cs typeface="Times New Roman" panose="02020603050405020304" pitchFamily="18" charset="0"/>
              </a:rPr>
              <a:t>Низкозамерзающая жидкость тосол изготовлена на основе этиленгликоля. В инструкциях для автомобилистов сказано, что перед ее заливкой систему охлаждения необходимо очистить от накипи. Почему это так важно?</a:t>
            </a:r>
          </a:p>
          <a:p>
            <a:pPr marL="0" indent="0">
              <a:buNone/>
            </a:pPr>
            <a:endParaRPr lang="ru-RU" dirty="0"/>
          </a:p>
        </p:txBody>
      </p:sp>
    </p:spTree>
    <p:extLst>
      <p:ext uri="{BB962C8B-B14F-4D97-AF65-F5344CB8AC3E}">
        <p14:creationId xmlns:p14="http://schemas.microsoft.com/office/powerpoint/2010/main" val="1331059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000" dirty="0">
                <a:latin typeface="Times New Roman" panose="02020603050405020304" pitchFamily="18" charset="0"/>
                <a:cs typeface="Times New Roman" panose="02020603050405020304" pitchFamily="18" charset="0"/>
              </a:rPr>
              <a:t>Многоатомные спирты обладают слабыми кислотными свойствами, поэтому способны растворять накипь, которая состоит преимущественно из карбонатов кальция и магния, с образованием </a:t>
            </a:r>
            <a:r>
              <a:rPr lang="ru-RU" sz="2000" dirty="0" err="1" smtClean="0">
                <a:latin typeface="Times New Roman" panose="02020603050405020304" pitchFamily="18" charset="0"/>
                <a:cs typeface="Times New Roman" panose="02020603050405020304" pitchFamily="18" charset="0"/>
              </a:rPr>
              <a:t>этиленгликолятов</a:t>
            </a:r>
            <a:r>
              <a:rPr lang="ru-RU" sz="2000" dirty="0" smtClean="0">
                <a:latin typeface="Times New Roman" panose="02020603050405020304" pitchFamily="18" charset="0"/>
                <a:cs typeface="Times New Roman" panose="02020603050405020304" pitchFamily="18" charset="0"/>
              </a:rPr>
              <a:t> кальция (напишите уравнение реакции)</a:t>
            </a:r>
          </a:p>
          <a:p>
            <a:r>
              <a:rPr lang="ru-RU" sz="2000" dirty="0" err="1">
                <a:latin typeface="Times New Roman" panose="02020603050405020304" pitchFamily="18" charset="0"/>
                <a:cs typeface="Times New Roman" panose="02020603050405020304" pitchFamily="18" charset="0"/>
              </a:rPr>
              <a:t>Вcледствие</a:t>
            </a:r>
            <a:r>
              <a:rPr lang="ru-RU" sz="2000" dirty="0">
                <a:latin typeface="Times New Roman" panose="02020603050405020304" pitchFamily="18" charset="0"/>
                <a:cs typeface="Times New Roman" panose="02020603050405020304" pitchFamily="18" charset="0"/>
              </a:rPr>
              <a:t> этой реакции содержание чистого этиленгликоля в растворе снижается, изменяются его характеристики. Существует и физическая причина: слой накипи на стенках системы охлаждения препятствует нормальному теплообмену и снижает эффективность охлаждения</a:t>
            </a:r>
          </a:p>
        </p:txBody>
      </p:sp>
    </p:spTree>
    <p:extLst>
      <p:ext uri="{BB962C8B-B14F-4D97-AF65-F5344CB8AC3E}">
        <p14:creationId xmlns:p14="http://schemas.microsoft.com/office/powerpoint/2010/main" val="4181946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latin typeface="Times New Roman" panose="02020603050405020304" pitchFamily="18" charset="0"/>
                <a:cs typeface="Times New Roman" panose="02020603050405020304" pitchFamily="18" charset="0"/>
              </a:rPr>
              <a:t>Если бензин содержит воду, то при добавлении негашеной извести (</a:t>
            </a:r>
            <a:r>
              <a:rPr lang="en-US" dirty="0" err="1" smtClean="0">
                <a:latin typeface="Times New Roman" panose="02020603050405020304" pitchFamily="18" charset="0"/>
                <a:cs typeface="Times New Roman" panose="02020603050405020304" pitchFamily="18" charset="0"/>
              </a:rPr>
              <a:t>CaO</a:t>
            </a: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образуется (</a:t>
            </a:r>
            <a:r>
              <a:rPr lang="ru-RU" dirty="0" err="1">
                <a:latin typeface="Times New Roman" panose="02020603050405020304" pitchFamily="18" charset="0"/>
                <a:cs typeface="Times New Roman" panose="02020603050405020304" pitchFamily="18" charset="0"/>
              </a:rPr>
              <a:t>СаОН</a:t>
            </a:r>
            <a:r>
              <a:rPr lang="ru-RU" dirty="0">
                <a:latin typeface="Times New Roman" panose="02020603050405020304" pitchFamily="18" charset="0"/>
                <a:cs typeface="Times New Roman" panose="02020603050405020304" pitchFamily="18" charset="0"/>
              </a:rPr>
              <a:t>)2 гидроксид кальция, </a:t>
            </a:r>
            <a:r>
              <a:rPr lang="ru-RU" dirty="0" smtClean="0">
                <a:latin typeface="Times New Roman" panose="02020603050405020304" pitchFamily="18" charset="0"/>
                <a:cs typeface="Times New Roman" panose="02020603050405020304" pitchFamily="18" charset="0"/>
              </a:rPr>
              <a:t> раствор приобретет щелочную реакцию, что можно обнаружить с помощью индикатора  - лакмуса или фенолфталеина.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27826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buNone/>
            </a:pPr>
            <a:r>
              <a:rPr lang="ru-RU" dirty="0" smtClean="0"/>
              <a:t>15 - </a:t>
            </a:r>
            <a:r>
              <a:rPr lang="ru-RU" dirty="0">
                <a:latin typeface="Times New Roman" panose="02020603050405020304" pitchFamily="18" charset="0"/>
                <a:cs typeface="Times New Roman" panose="02020603050405020304" pitchFamily="18" charset="0"/>
              </a:rPr>
              <a:t>Если постирать темные вещи с мылом в жесткой воде, то после стирки и полоскания на них останется «седой» налет. Как его устранить и что можно сделать для предотвращения его образования?</a:t>
            </a:r>
          </a:p>
          <a:p>
            <a:pPr marL="0" indent="0">
              <a:buNone/>
            </a:pPr>
            <a:endParaRPr lang="ru-RU" dirty="0"/>
          </a:p>
        </p:txBody>
      </p:sp>
    </p:spTree>
    <p:extLst>
      <p:ext uri="{BB962C8B-B14F-4D97-AF65-F5344CB8AC3E}">
        <p14:creationId xmlns:p14="http://schemas.microsoft.com/office/powerpoint/2010/main" val="30956084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400" dirty="0">
                <a:latin typeface="Times New Roman" panose="02020603050405020304" pitchFamily="18" charset="0"/>
                <a:cs typeface="Times New Roman" panose="02020603050405020304" pitchFamily="18" charset="0"/>
              </a:rPr>
              <a:t>Мыло в жесткой воде плохо мылится и образует осадок </a:t>
            </a:r>
            <a:r>
              <a:rPr lang="ru-RU" sz="2400" dirty="0" err="1">
                <a:latin typeface="Times New Roman" panose="02020603050405020304" pitchFamily="18" charset="0"/>
                <a:cs typeface="Times New Roman" panose="02020603050405020304" pitchFamily="18" charset="0"/>
              </a:rPr>
              <a:t>стеарата</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кальция (запишите уравнение реакции) </a:t>
            </a:r>
          </a:p>
          <a:p>
            <a:pPr marL="0" indent="0">
              <a:buNone/>
            </a:pPr>
            <a:r>
              <a:rPr lang="ru-RU" sz="2400" dirty="0" smtClean="0">
                <a:latin typeface="Times New Roman" panose="02020603050405020304" pitchFamily="18" charset="0"/>
                <a:cs typeface="Times New Roman" panose="02020603050405020304" pitchFamily="18" charset="0"/>
              </a:rPr>
              <a:t>Этот </a:t>
            </a:r>
            <a:r>
              <a:rPr lang="ru-RU" sz="2400" dirty="0">
                <a:latin typeface="Times New Roman" panose="02020603050405020304" pitchFamily="18" charset="0"/>
                <a:cs typeface="Times New Roman" panose="02020603050405020304" pitchFamily="18" charset="0"/>
              </a:rPr>
              <a:t>осадок и проступает на темных тканях в виде «седого» налета. Чтобы этого не произошло, следует смягчить воду, добавив в неё соду или прокипятив. Избавиться от «седого» налета можно, если прополоскать вещи в разбавленном растворе уксусной кислоты.</a:t>
            </a:r>
          </a:p>
        </p:txBody>
      </p:sp>
    </p:spTree>
    <p:extLst>
      <p:ext uri="{BB962C8B-B14F-4D97-AF65-F5344CB8AC3E}">
        <p14:creationId xmlns:p14="http://schemas.microsoft.com/office/powerpoint/2010/main" val="2523141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lvl="0" indent="0">
              <a:buNone/>
            </a:pPr>
            <a:r>
              <a:rPr lang="ru-RU" sz="2000" dirty="0" smtClean="0"/>
              <a:t>2 - </a:t>
            </a:r>
            <a:r>
              <a:rPr lang="ru-RU" sz="2400" dirty="0" smtClean="0">
                <a:latin typeface="Times New Roman" panose="02020603050405020304" pitchFamily="18" charset="0"/>
                <a:cs typeface="Times New Roman" panose="02020603050405020304" pitchFamily="18" charset="0"/>
              </a:rPr>
              <a:t>Во </a:t>
            </a:r>
            <a:r>
              <a:rPr lang="ru-RU" sz="2400" dirty="0">
                <a:latin typeface="Times New Roman" panose="02020603050405020304" pitchFamily="18" charset="0"/>
                <a:cs typeface="Times New Roman" panose="02020603050405020304" pitchFamily="18" charset="0"/>
              </a:rPr>
              <a:t>многих странах Востока бытовала легенда, согласно которой один властелин приказал своему садовнику заставить зеленые груши вызревать за одну ночь. Если же садовник посмеет ослушаться, не сносить ему головы. Садовник поставил корзину с грушами в угол своей каморки, зажег ладан и стал молиться. И произошло чудо! К утру гру</a:t>
            </a:r>
            <a:r>
              <a:rPr lang="ru-RU" sz="2400" u="sng" dirty="0">
                <a:latin typeface="Times New Roman" panose="02020603050405020304" pitchFamily="18" charset="0"/>
                <a:cs typeface="Times New Roman" panose="02020603050405020304" pitchFamily="18" charset="0"/>
              </a:rPr>
              <a:t>ши</a:t>
            </a:r>
            <a:r>
              <a:rPr lang="ru-RU" sz="2400" dirty="0">
                <a:latin typeface="Times New Roman" panose="02020603050405020304" pitchFamily="18" charset="0"/>
                <a:cs typeface="Times New Roman" panose="02020603050405020304" pitchFamily="18" charset="0"/>
              </a:rPr>
              <a:t> созрели! Можно ли это чудо объяснить с точки зрения химии и физиологии растений? </a:t>
            </a:r>
            <a:endParaRPr lang="ru-RU" sz="2400" dirty="0" smtClean="0">
              <a:latin typeface="Times New Roman" panose="02020603050405020304" pitchFamily="18" charset="0"/>
              <a:cs typeface="Times New Roman" panose="02020603050405020304" pitchFamily="18" charset="0"/>
            </a:endParaRPr>
          </a:p>
          <a:p>
            <a:pPr marL="0" lvl="0" indent="0">
              <a:buNone/>
            </a:pP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Ладан - смолистое вещество растительного происхождения)</a:t>
            </a: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438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1400" dirty="0">
                <a:latin typeface="Times New Roman" panose="02020603050405020304" pitchFamily="18" charset="0"/>
                <a:cs typeface="Times New Roman" panose="02020603050405020304" pitchFamily="18" charset="0"/>
              </a:rPr>
              <a:t>Ладан – это смолистое вещество растительного происхождения. Он состоит из: камеди около 30%, смолы – 56%, (С32Н22О)п и </a:t>
            </a:r>
            <a:r>
              <a:rPr lang="ru-RU" sz="1400" dirty="0" err="1">
                <a:latin typeface="Times New Roman" panose="02020603050405020304" pitchFamily="18" charset="0"/>
                <a:cs typeface="Times New Roman" panose="02020603050405020304" pitchFamily="18" charset="0"/>
              </a:rPr>
              <a:t>др</a:t>
            </a:r>
            <a:r>
              <a:rPr lang="ru-RU" sz="1400" dirty="0">
                <a:latin typeface="Times New Roman" panose="02020603050405020304" pitchFamily="18" charset="0"/>
                <a:cs typeface="Times New Roman" panose="02020603050405020304" pitchFamily="18" charset="0"/>
              </a:rPr>
              <a:t>; эфирные масла – 8%, горькие вещества, минеральные и </a:t>
            </a:r>
            <a:r>
              <a:rPr lang="ru-RU" sz="1400" dirty="0" err="1">
                <a:latin typeface="Times New Roman" panose="02020603050405020304" pitchFamily="18" charset="0"/>
                <a:cs typeface="Times New Roman" panose="02020603050405020304" pitchFamily="18" charset="0"/>
              </a:rPr>
              <a:t>тд</a:t>
            </a:r>
            <a:r>
              <a:rPr lang="ru-RU" sz="1400" dirty="0">
                <a:latin typeface="Times New Roman" panose="02020603050405020304" pitchFamily="18" charset="0"/>
                <a:cs typeface="Times New Roman" panose="02020603050405020304" pitchFamily="18" charset="0"/>
              </a:rPr>
              <a:t>, обладает приятным бальзамным запахом и горьким острым вкусом.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При его горении образуется много различных газообразных веществ, в том числе и небольшое количество этилена, который является растительным гормоном, ускоряющим созревание плодов. В естественных условиях его выделяют созревающие плоды. Этилен взаимодействует с гормонами растений – ауксинами, подавляя их образование.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Сдвиг в сторону преобладающего действия этилена способствует ускорению старения и созревания плодов, а ауксин, наоборот, замедляет созревание и старение плодов.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Этилен и продукты , высвобождающие его, широко применяют для ускорения созревания всех экзотических фруктов, которые снимают и везут в Европу недозрелыми, а затем они созревают в специальных камерах под действием этилена.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Дозревание проводят в хорошо проветриваемых помещениях при температуре 20-25 градусов. Плоды укладывают в ящики, на полки, стеллажи в 2-3 слоя, к зеленым плодам добавляют несколько красных, которые , выделяя этилен, ускоряют созревание.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Поскольку широкое использование этилена в этих целях из-за горючести затруднено, то в 1946 г. советские ученые </a:t>
            </a:r>
            <a:r>
              <a:rPr lang="ru-RU" sz="1400" dirty="0" err="1">
                <a:latin typeface="Times New Roman" panose="02020603050405020304" pitchFamily="18" charset="0"/>
                <a:cs typeface="Times New Roman" panose="02020603050405020304" pitchFamily="18" charset="0"/>
              </a:rPr>
              <a:t>М.И.Кабачник</a:t>
            </a:r>
            <a:r>
              <a:rPr lang="ru-RU" sz="1400" dirty="0">
                <a:latin typeface="Times New Roman" panose="02020603050405020304" pitchFamily="18" charset="0"/>
                <a:cs typeface="Times New Roman" panose="02020603050405020304" pitchFamily="18" charset="0"/>
              </a:rPr>
              <a:t> и </a:t>
            </a:r>
            <a:r>
              <a:rPr lang="ru-RU" sz="1400" dirty="0" err="1">
                <a:latin typeface="Times New Roman" panose="02020603050405020304" pitchFamily="18" charset="0"/>
                <a:cs typeface="Times New Roman" panose="02020603050405020304" pitchFamily="18" charset="0"/>
              </a:rPr>
              <a:t>П.А.Российская</a:t>
            </a:r>
            <a:r>
              <a:rPr lang="ru-RU" sz="1400" dirty="0">
                <a:latin typeface="Times New Roman" panose="02020603050405020304" pitchFamily="18" charset="0"/>
                <a:cs typeface="Times New Roman" panose="02020603050405020304" pitchFamily="18" charset="0"/>
              </a:rPr>
              <a:t> создали препарат «</a:t>
            </a:r>
            <a:r>
              <a:rPr lang="ru-RU" sz="1400" dirty="0" err="1">
                <a:latin typeface="Times New Roman" panose="02020603050405020304" pitchFamily="18" charset="0"/>
                <a:cs typeface="Times New Roman" panose="02020603050405020304" pitchFamily="18" charset="0"/>
              </a:rPr>
              <a:t>этрел</a:t>
            </a:r>
            <a:r>
              <a:rPr lang="ru-RU" sz="1400" dirty="0">
                <a:latin typeface="Times New Roman" panose="02020603050405020304" pitchFamily="18" charset="0"/>
                <a:cs typeface="Times New Roman" panose="02020603050405020304" pitchFamily="18" charset="0"/>
              </a:rPr>
              <a:t>». Это </a:t>
            </a:r>
            <a:r>
              <a:rPr lang="ru-RU" sz="1400" dirty="0" err="1">
                <a:latin typeface="Times New Roman" panose="02020603050405020304" pitchFamily="18" charset="0"/>
                <a:cs typeface="Times New Roman" panose="02020603050405020304" pitchFamily="18" charset="0"/>
              </a:rPr>
              <a:t>водорасворимое</a:t>
            </a:r>
            <a:r>
              <a:rPr lang="ru-RU" sz="1400" dirty="0">
                <a:latin typeface="Times New Roman" panose="02020603050405020304" pitchFamily="18" charset="0"/>
                <a:cs typeface="Times New Roman" panose="02020603050405020304" pitchFamily="18" charset="0"/>
              </a:rPr>
              <a:t> соединение, которое поступает в растение через корневую систему и там разлагается с выделением этилена, который ускоряет созревание плодов. </a:t>
            </a:r>
            <a:br>
              <a:rPr lang="ru-RU" sz="1400" dirty="0">
                <a:latin typeface="Times New Roman" panose="02020603050405020304" pitchFamily="18" charset="0"/>
                <a:cs typeface="Times New Roman" panose="02020603050405020304" pitchFamily="18" charset="0"/>
              </a:rPr>
            </a:b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296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1200" b="1" dirty="0" smtClean="0"/>
              <a:t>3- </a:t>
            </a:r>
            <a:r>
              <a:rPr lang="ru-RU" sz="1400" dirty="0" smtClean="0">
                <a:latin typeface="Times New Roman" panose="02020603050405020304" pitchFamily="18" charset="0"/>
                <a:cs typeface="Times New Roman" panose="02020603050405020304" pitchFamily="18" charset="0"/>
              </a:rPr>
              <a:t>Что </a:t>
            </a:r>
            <a:r>
              <a:rPr lang="ru-RU" sz="1400" dirty="0">
                <a:latin typeface="Times New Roman" panose="02020603050405020304" pitchFamily="18" charset="0"/>
                <a:cs typeface="Times New Roman" panose="02020603050405020304" pitchFamily="18" charset="0"/>
              </a:rPr>
              <a:t>только не жевали наши древние предки! Греки «чистили зубы» и «освежали дыхание» с помощью смолы мастикового дерева, индейцы племени «майя» жевали высушенный сок гевеи, англичане – сок елейного дерева, древнюю жвачку готовили также из сосновой смолы и пчелиного воска.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В настоящее время жуют все – и дети, и взрослые. Но редко кто задает вопрос: что мы жуем?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Лучший друг зубов - «жевательные резинки» без сахара (</a:t>
            </a:r>
            <a:r>
              <a:rPr lang="ru-RU" sz="1400" dirty="0" err="1">
                <a:latin typeface="Times New Roman" panose="02020603050405020304" pitchFamily="18" charset="0"/>
                <a:cs typeface="Times New Roman" panose="02020603050405020304" pitchFamily="18" charset="0"/>
              </a:rPr>
              <a:t>sugar</a:t>
            </a:r>
            <a:r>
              <a:rPr lang="ru-RU" sz="1400" dirty="0">
                <a:latin typeface="Times New Roman" panose="02020603050405020304" pitchFamily="18" charset="0"/>
                <a:cs typeface="Times New Roman" panose="02020603050405020304" pitchFamily="18" charset="0"/>
              </a:rPr>
              <a:t> – </a:t>
            </a:r>
            <a:r>
              <a:rPr lang="ru-RU" sz="1400" dirty="0" err="1">
                <a:latin typeface="Times New Roman" panose="02020603050405020304" pitchFamily="18" charset="0"/>
                <a:cs typeface="Times New Roman" panose="02020603050405020304" pitchFamily="18" charset="0"/>
              </a:rPr>
              <a:t>free</a:t>
            </a:r>
            <a:r>
              <a:rPr lang="ru-RU" sz="1400" dirty="0">
                <a:latin typeface="Times New Roman" panose="02020603050405020304" pitchFamily="18" charset="0"/>
                <a:cs typeface="Times New Roman" panose="02020603050405020304" pitchFamily="18" charset="0"/>
              </a:rPr>
              <a:t>). Состав таких популярных резинок, как «Дирол», «Стиморол» «Орбит» очень близок. Набор заменителей сахара в них представлен сорбитом, ксилитом, </a:t>
            </a:r>
            <a:r>
              <a:rPr lang="ru-RU" sz="1400" dirty="0" err="1">
                <a:latin typeface="Times New Roman" panose="02020603050405020304" pitchFamily="18" charset="0"/>
                <a:cs typeface="Times New Roman" panose="02020603050405020304" pitchFamily="18" charset="0"/>
              </a:rPr>
              <a:t>маннитом</a:t>
            </a:r>
            <a:r>
              <a:rPr lang="ru-RU" sz="1400" dirty="0">
                <a:latin typeface="Times New Roman" panose="02020603050405020304" pitchFamily="18" charset="0"/>
                <a:cs typeface="Times New Roman" panose="02020603050405020304" pitchFamily="18" charset="0"/>
              </a:rPr>
              <a:t>, аспартамом и </a:t>
            </a:r>
            <a:r>
              <a:rPr lang="ru-RU" sz="1400" dirty="0" err="1">
                <a:latin typeface="Times New Roman" panose="02020603050405020304" pitchFamily="18" charset="0"/>
                <a:cs typeface="Times New Roman" panose="02020603050405020304" pitchFamily="18" charset="0"/>
              </a:rPr>
              <a:t>ацесульфамом</a:t>
            </a:r>
            <a:r>
              <a:rPr lang="ru-RU" sz="1400" dirty="0">
                <a:latin typeface="Times New Roman" panose="02020603050405020304" pitchFamily="18" charset="0"/>
                <a:cs typeface="Times New Roman" panose="02020603050405020304" pitchFamily="18" charset="0"/>
              </a:rPr>
              <a:t> – К.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Надо заметить, что первые три соединения (к какому классу органических веществ их можно отнести?) отличаются не только сладостью, но и заметным послабляющим эффектом. Для развития «медвежьей болезни» бывает достаточно 10-15 г таких веществ в сутки (доза зависит от индивидуальной чувствительности организма). Кроме диареи могут возникнуть и прочие «</a:t>
            </a:r>
            <a:r>
              <a:rPr lang="ru-RU" sz="1400" dirty="0" err="1">
                <a:latin typeface="Times New Roman" panose="02020603050405020304" pitchFamily="18" charset="0"/>
                <a:cs typeface="Times New Roman" panose="02020603050405020304" pitchFamily="18" charset="0"/>
              </a:rPr>
              <a:t>вертижи</a:t>
            </a:r>
            <a:r>
              <a:rPr lang="ru-RU" sz="1400" dirty="0">
                <a:latin typeface="Times New Roman" panose="02020603050405020304" pitchFamily="18" charset="0"/>
                <a:cs typeface="Times New Roman" panose="02020603050405020304" pitchFamily="18" charset="0"/>
              </a:rPr>
              <a:t>»: спазмы, метеоризм кишечника.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Давайте подойдем к жевательной резинке с калькулятором. На упаковке «Орбита» указано, что в 100 г резинки содержится 64 г подобных веществ, а в «Стимороле» их - 68 г. </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Подсчитайте, какая масса слабительно-сладких веществ содержится в одной пачке? Подсчитайте число подушечек, в среднем необходимых человеку, для развития слабительного эффекта? Сравните полученный результат с рекламными рекомендациями</a:t>
            </a:r>
          </a:p>
        </p:txBody>
      </p:sp>
    </p:spTree>
    <p:extLst>
      <p:ext uri="{BB962C8B-B14F-4D97-AF65-F5344CB8AC3E}">
        <p14:creationId xmlns:p14="http://schemas.microsoft.com/office/powerpoint/2010/main" val="685090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1600" dirty="0">
                <a:latin typeface="Times New Roman" panose="02020603050405020304" pitchFamily="18" charset="0"/>
                <a:cs typeface="Times New Roman" panose="02020603050405020304" pitchFamily="18" charset="0"/>
              </a:rPr>
              <a:t>Для исследования взяли жевательные резинки "Стиморол" и "Дирол".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1)Стиморол m = 14 г содержит 12 драже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2) Дирол m = 14 г содержит 12 драже </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1)Стиморол </a:t>
            </a:r>
            <a:r>
              <a:rPr lang="ru-RU" sz="1600" dirty="0">
                <a:latin typeface="Times New Roman" panose="02020603050405020304" pitchFamily="18" charset="0"/>
                <a:cs typeface="Times New Roman" panose="02020603050405020304" pitchFamily="18" charset="0"/>
              </a:rPr>
              <a:t>: в одной пачке m = 14 г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100г </a:t>
            </a:r>
            <a:r>
              <a:rPr lang="ru-RU" sz="1600" dirty="0" smtClean="0">
                <a:latin typeface="Times New Roman" panose="02020603050405020304" pitchFamily="18" charset="0"/>
                <a:cs typeface="Times New Roman" panose="02020603050405020304" pitchFamily="18" charset="0"/>
              </a:rPr>
              <a:t>жвачки </a:t>
            </a:r>
            <a:r>
              <a:rPr lang="ru-RU" sz="1600" dirty="0">
                <a:latin typeface="Times New Roman" panose="02020603050405020304" pitchFamily="18" charset="0"/>
                <a:cs typeface="Times New Roman" panose="02020603050405020304" pitchFamily="18" charset="0"/>
              </a:rPr>
              <a:t>содержит 67 г </a:t>
            </a:r>
            <a:r>
              <a:rPr lang="ru-RU" sz="1600" dirty="0" err="1">
                <a:latin typeface="Times New Roman" panose="02020603050405020304" pitchFamily="18" charset="0"/>
                <a:cs typeface="Times New Roman" panose="02020603050405020304" pitchFamily="18" charset="0"/>
              </a:rPr>
              <a:t>полиолов</a:t>
            </a:r>
            <a:r>
              <a:rPr lang="ru-RU" sz="1600" dirty="0">
                <a:latin typeface="Times New Roman" panose="02020603050405020304" pitchFamily="18" charset="0"/>
                <a:cs typeface="Times New Roman" panose="02020603050405020304" pitchFamily="18" charset="0"/>
              </a:rPr>
              <a:t>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14 г - Х г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Х = 14 * 67 = 8,88 ~ 9 г (</a:t>
            </a:r>
            <a:r>
              <a:rPr lang="ru-RU" sz="1600" dirty="0" err="1">
                <a:latin typeface="Times New Roman" panose="02020603050405020304" pitchFamily="18" charset="0"/>
                <a:cs typeface="Times New Roman" panose="02020603050405020304" pitchFamily="18" charset="0"/>
              </a:rPr>
              <a:t>полиолов</a:t>
            </a:r>
            <a:r>
              <a:rPr lang="ru-RU" sz="1600" dirty="0">
                <a:latin typeface="Times New Roman" panose="02020603050405020304" pitchFamily="18" charset="0"/>
                <a:cs typeface="Times New Roman" panose="02020603050405020304" pitchFamily="18" charset="0"/>
              </a:rPr>
              <a:t> в пачке ). То есть в каждой пластинке (подушечке) </a:t>
            </a:r>
            <a:r>
              <a:rPr lang="ru-RU" sz="1600" dirty="0" err="1">
                <a:latin typeface="Times New Roman" panose="02020603050405020304" pitchFamily="18" charset="0"/>
                <a:cs typeface="Times New Roman" panose="02020603050405020304" pitchFamily="18" charset="0"/>
              </a:rPr>
              <a:t>содержиться</a:t>
            </a:r>
            <a:r>
              <a:rPr lang="ru-RU" sz="1600" dirty="0">
                <a:latin typeface="Times New Roman" panose="02020603050405020304" pitchFamily="18" charset="0"/>
                <a:cs typeface="Times New Roman" panose="02020603050405020304" pitchFamily="18" charset="0"/>
              </a:rPr>
              <a:t> 9/12=0,75 г </a:t>
            </a:r>
            <a:r>
              <a:rPr lang="ru-RU" sz="1600" dirty="0" err="1">
                <a:latin typeface="Times New Roman" panose="02020603050405020304" pitchFamily="18" charset="0"/>
                <a:cs typeface="Times New Roman" panose="02020603050405020304" pitchFamily="18" charset="0"/>
              </a:rPr>
              <a:t>полиолов</a:t>
            </a:r>
            <a:r>
              <a:rPr lang="ru-RU" sz="1600" dirty="0">
                <a:latin typeface="Times New Roman" panose="02020603050405020304" pitchFamily="18" charset="0"/>
                <a:cs typeface="Times New Roman" panose="02020603050405020304" pitchFamily="18" charset="0"/>
              </a:rPr>
              <a:t> </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2)Аналогичные </a:t>
            </a:r>
            <a:r>
              <a:rPr lang="ru-RU" sz="1600" dirty="0">
                <a:latin typeface="Times New Roman" panose="02020603050405020304" pitchFamily="18" charset="0"/>
                <a:cs typeface="Times New Roman" panose="02020603050405020304" pitchFamily="18" charset="0"/>
              </a:rPr>
              <a:t>расчеты произвели для Дирола (масса одной пачки 14 г)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В 100г </a:t>
            </a:r>
            <a:r>
              <a:rPr lang="ru-RU" sz="1600" dirty="0" err="1">
                <a:latin typeface="Times New Roman" panose="02020603050405020304" pitchFamily="18" charset="0"/>
                <a:cs typeface="Times New Roman" panose="02020603050405020304" pitchFamily="18" charset="0"/>
              </a:rPr>
              <a:t>содержиться</a:t>
            </a:r>
            <a:r>
              <a:rPr lang="ru-RU" sz="1600" dirty="0">
                <a:latin typeface="Times New Roman" panose="02020603050405020304" pitchFamily="18" charset="0"/>
                <a:cs typeface="Times New Roman" panose="02020603050405020304" pitchFamily="18" charset="0"/>
              </a:rPr>
              <a:t> 71 г </a:t>
            </a:r>
            <a:r>
              <a:rPr lang="ru-RU" sz="1600" dirty="0" err="1">
                <a:latin typeface="Times New Roman" panose="02020603050405020304" pitchFamily="18" charset="0"/>
                <a:cs typeface="Times New Roman" panose="02020603050405020304" pitchFamily="18" charset="0"/>
              </a:rPr>
              <a:t>полиолов</a:t>
            </a:r>
            <a:r>
              <a:rPr lang="ru-RU" sz="1600" dirty="0">
                <a:latin typeface="Times New Roman" panose="02020603050405020304" pitchFamily="18" charset="0"/>
                <a:cs typeface="Times New Roman" panose="02020603050405020304" pitchFamily="18" charset="0"/>
              </a:rPr>
              <a:t>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в 14 г- Х г </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Х </a:t>
            </a:r>
            <a:r>
              <a:rPr lang="ru-RU" sz="1600" dirty="0">
                <a:latin typeface="Times New Roman" panose="02020603050405020304" pitchFamily="18" charset="0"/>
                <a:cs typeface="Times New Roman" panose="02020603050405020304" pitchFamily="18" charset="0"/>
              </a:rPr>
              <a:t>= 14 * 71 = 9,94 ~ 10 г ( </a:t>
            </a:r>
            <a:r>
              <a:rPr lang="ru-RU" sz="1600" dirty="0" err="1">
                <a:latin typeface="Times New Roman" panose="02020603050405020304" pitchFamily="18" charset="0"/>
                <a:cs typeface="Times New Roman" panose="02020603050405020304" pitchFamily="18" charset="0"/>
              </a:rPr>
              <a:t>полиолов</a:t>
            </a:r>
            <a:r>
              <a:rPr lang="ru-RU" sz="1600" dirty="0">
                <a:latin typeface="Times New Roman" panose="02020603050405020304" pitchFamily="18" charset="0"/>
                <a:cs typeface="Times New Roman" panose="02020603050405020304" pitchFamily="18" charset="0"/>
              </a:rPr>
              <a:t> в одной пачке ). То есть в каждой пластинке </a:t>
            </a:r>
            <a:r>
              <a:rPr lang="ru-RU" sz="1600" dirty="0" smtClean="0">
                <a:latin typeface="Times New Roman" panose="02020603050405020304" pitchFamily="18" charset="0"/>
                <a:cs typeface="Times New Roman" panose="02020603050405020304" pitchFamily="18" charset="0"/>
              </a:rPr>
              <a:t>жвачки содержится </a:t>
            </a:r>
            <a:r>
              <a:rPr lang="ru-RU" sz="1600" dirty="0">
                <a:latin typeface="Times New Roman" panose="02020603050405020304" pitchFamily="18" charset="0"/>
                <a:cs typeface="Times New Roman" panose="02020603050405020304" pitchFamily="18" charset="0"/>
              </a:rPr>
              <a:t>10/12=0,83 г </a:t>
            </a:r>
            <a:r>
              <a:rPr lang="ru-RU" sz="1600" dirty="0" err="1">
                <a:latin typeface="Times New Roman" panose="02020603050405020304" pitchFamily="18" charset="0"/>
                <a:cs typeface="Times New Roman" panose="02020603050405020304" pitchFamily="18" charset="0"/>
              </a:rPr>
              <a:t>полиолов</a:t>
            </a:r>
            <a:r>
              <a:rPr lang="ru-RU" sz="1600" dirty="0">
                <a:latin typeface="Times New Roman" panose="02020603050405020304" pitchFamily="18" charset="0"/>
                <a:cs typeface="Times New Roman" panose="02020603050405020304" pitchFamily="18" charset="0"/>
              </a:rPr>
              <a:t>.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Если принимать пищу 5 раз в день и "заедать" ее 2-3 подушечками жвачки, то за день можно употребить всю пачку, а то и больше. А это как раз соответствует той дозе </a:t>
            </a:r>
            <a:r>
              <a:rPr lang="ru-RU" sz="1600" dirty="0" err="1" smtClean="0">
                <a:latin typeface="Times New Roman" panose="02020603050405020304" pitchFamily="18" charset="0"/>
                <a:cs typeface="Times New Roman" panose="02020603050405020304" pitchFamily="18" charset="0"/>
              </a:rPr>
              <a:t>полиолов</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многоатомных спиртов ),10 - 15 г, которая вызывает слабительный эффект. </a:t>
            </a:r>
          </a:p>
        </p:txBody>
      </p:sp>
    </p:spTree>
    <p:extLst>
      <p:ext uri="{BB962C8B-B14F-4D97-AF65-F5344CB8AC3E}">
        <p14:creationId xmlns:p14="http://schemas.microsoft.com/office/powerpoint/2010/main" val="1010250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2000" dirty="0" smtClean="0"/>
              <a:t>4 - </a:t>
            </a:r>
            <a:r>
              <a:rPr lang="ru-RU" sz="2000" dirty="0" smtClean="0">
                <a:latin typeface="Times New Roman" panose="02020603050405020304" pitchFamily="18" charset="0"/>
                <a:cs typeface="Times New Roman" panose="02020603050405020304" pitchFamily="18" charset="0"/>
              </a:rPr>
              <a:t>У сельскохозяйственных животных при недостатке каких-либо компонентов питания в рационе появляются отклонения в поведении: они пытаются поедать несъедобные предметы. Так животные инстинктивно пытаются восполнить недостающие им элементы питания. Например, животноводы замечают, что дефицит серы в организме крупного рогатого скота проявляется не только в уменьшении прочности копыт, выпадении шерсти, но и в том, что животные пытаются жевать резиновые сапоги работников фермы. Почему именно в резине ищут животные источник недостающего элемента?</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5393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latin typeface="Times New Roman" panose="02020603050405020304" pitchFamily="18" charset="0"/>
                <a:cs typeface="Times New Roman" panose="02020603050405020304" pitchFamily="18" charset="0"/>
              </a:rPr>
              <a:t>Резину получают вулканизацией каучука — нагреванием его с серой, в результате атомы серы присоединяются по месту некоторых двойных связей и как бы сшивают молекулы друг с другом. Поэтому резина содержит значительное количество серы.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744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18">
  <a:themeElements>
    <a:clrScheme name="18 4">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0066CC"/>
      </a:hlink>
      <a:folHlink>
        <a:srgbClr val="DDDDDD"/>
      </a:folHlink>
    </a:clrScheme>
    <a:fontScheme name="18">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8 1">
        <a:dk1>
          <a:srgbClr val="4D4D4D"/>
        </a:dk1>
        <a:lt1>
          <a:srgbClr val="FFFFFF"/>
        </a:lt1>
        <a:dk2>
          <a:srgbClr val="4D4D4D"/>
        </a:dk2>
        <a:lt2>
          <a:srgbClr val="0099FF"/>
        </a:lt2>
        <a:accent1>
          <a:srgbClr val="003399"/>
        </a:accent1>
        <a:accent2>
          <a:srgbClr val="CCECFF"/>
        </a:accent2>
        <a:accent3>
          <a:srgbClr val="FFFFFF"/>
        </a:accent3>
        <a:accent4>
          <a:srgbClr val="404040"/>
        </a:accent4>
        <a:accent5>
          <a:srgbClr val="AAADCA"/>
        </a:accent5>
        <a:accent6>
          <a:srgbClr val="B9D6E7"/>
        </a:accent6>
        <a:hlink>
          <a:srgbClr val="6699FF"/>
        </a:hlink>
        <a:folHlink>
          <a:srgbClr val="EAEAEA"/>
        </a:folHlink>
      </a:clrScheme>
      <a:clrMap bg1="lt1" tx1="dk1" bg2="lt2" tx2="dk2" accent1="accent1" accent2="accent2" accent3="accent3" accent4="accent4" accent5="accent5" accent6="accent6" hlink="hlink" folHlink="folHlink"/>
    </a:extraClrScheme>
    <a:extraClrScheme>
      <a:clrScheme name="18 2">
        <a:dk1>
          <a:srgbClr val="4D4D4D"/>
        </a:dk1>
        <a:lt1>
          <a:srgbClr val="FFFFFF"/>
        </a:lt1>
        <a:dk2>
          <a:srgbClr val="4D4D4D"/>
        </a:dk2>
        <a:lt2>
          <a:srgbClr val="003399"/>
        </a:lt2>
        <a:accent1>
          <a:srgbClr val="6699FF"/>
        </a:accent1>
        <a:accent2>
          <a:srgbClr val="CCECFF"/>
        </a:accent2>
        <a:accent3>
          <a:srgbClr val="FFFFFF"/>
        </a:accent3>
        <a:accent4>
          <a:srgbClr val="404040"/>
        </a:accent4>
        <a:accent5>
          <a:srgbClr val="B8CAFF"/>
        </a:accent5>
        <a:accent6>
          <a:srgbClr val="B9D6E7"/>
        </a:accent6>
        <a:hlink>
          <a:srgbClr val="0099FF"/>
        </a:hlink>
        <a:folHlink>
          <a:srgbClr val="EAEAEA"/>
        </a:folHlink>
      </a:clrScheme>
      <a:clrMap bg1="lt1" tx1="dk1" bg2="lt2" tx2="dk2" accent1="accent1" accent2="accent2" accent3="accent3" accent4="accent4" accent5="accent5" accent6="accent6" hlink="hlink" folHlink="folHlink"/>
    </a:extraClrScheme>
    <a:extraClrScheme>
      <a:clrScheme name="18 3">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0099FF"/>
        </a:hlink>
        <a:folHlink>
          <a:srgbClr val="DDDDDD"/>
        </a:folHlink>
      </a:clrScheme>
      <a:clrMap bg1="lt1" tx1="dk1" bg2="lt2" tx2="dk2" accent1="accent1" accent2="accent2" accent3="accent3" accent4="accent4" accent5="accent5" accent6="accent6" hlink="hlink" folHlink="folHlink"/>
    </a:extraClrScheme>
    <a:extraClrScheme>
      <a:clrScheme name="18 4">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0066CC"/>
        </a:hlink>
        <a:folHlink>
          <a:srgbClr val="DDDDDD"/>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Origin</Template>
  <TotalTime>423</TotalTime>
  <Words>1962</Words>
  <Application>Microsoft Office PowerPoint</Application>
  <PresentationFormat>Экран (4:3)</PresentationFormat>
  <Paragraphs>56</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18</vt:lpstr>
      <vt:lpstr>Решение ситуационных задач по химии для формирования функциональной грамотности учащихся.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Решение ситуационных задач по химии для формирования функциональной грамотности учащихся.</dc:title>
  <dc:creator>Нелля</dc:creator>
  <cp:lastModifiedBy>1</cp:lastModifiedBy>
  <cp:revision>17</cp:revision>
  <dcterms:created xsi:type="dcterms:W3CDTF">2021-03-08T08:38:20Z</dcterms:created>
  <dcterms:modified xsi:type="dcterms:W3CDTF">2021-03-22T07:26:03Z</dcterms:modified>
</cp:coreProperties>
</file>